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1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72" r:id="rId6"/>
    <p:sldId id="275" r:id="rId7"/>
    <p:sldId id="313" r:id="rId8"/>
    <p:sldId id="279" r:id="rId9"/>
    <p:sldId id="288" r:id="rId10"/>
  </p:sldIdLst>
  <p:sldSz cx="9144000" cy="5143500" type="screen16x9"/>
  <p:notesSz cx="6735763" cy="98663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K" initials="NK" lastIdx="2" clrIdx="0">
    <p:extLst>
      <p:ext uri="{19B8F6BF-5375-455C-9EA6-DF929625EA0E}">
        <p15:presenceInfo xmlns:p15="http://schemas.microsoft.com/office/powerpoint/2012/main" userId="N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A90DBF7-7BC3-459B-BCC6-578F6F714787}">
  <a:tblStyle styleId="{9A90DBF7-7BC3-459B-BCC6-578F6F71478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8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8600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p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cc7554a049_0_3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cc7554a049_0_358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cf7a3c503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cf7a3c503a_0_0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cd8a80d6b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cd8a80d6bc_0_0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gcc7554a049_0_4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5" name="Google Shape;455;gcc7554a049_0_438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Google Shape;544;gcc7554a049_0_5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5" name="Google Shape;545;gcc7554a049_0_589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Google Shape;667;gcc7554a049_0_5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8" name="Google Shape;668;gcc7554a049_0_579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60883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" name="Google Shape;643;gcc7554a049_0_7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4" name="Google Shape;644;gcc7554a049_0_729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" name="Google Shape;803;gcc7554a049_0_8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4" name="Google Shape;804;gcc7554a049_0_870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039975" y="1324500"/>
            <a:ext cx="70641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5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040000" y="3377100"/>
            <a:ext cx="7064100" cy="44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-72550" y="27410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Google Shape;12;p2"/>
          <p:cNvCxnSpPr/>
          <p:nvPr/>
        </p:nvCxnSpPr>
        <p:spPr>
          <a:xfrm flipH="1">
            <a:off x="-257975" y="-72550"/>
            <a:ext cx="3047400" cy="13464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" name="Google Shape;13;p2"/>
          <p:cNvCxnSpPr/>
          <p:nvPr/>
        </p:nvCxnSpPr>
        <p:spPr>
          <a:xfrm>
            <a:off x="-72550" y="487745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" name="Google Shape;14;p2"/>
          <p:cNvCxnSpPr/>
          <p:nvPr/>
        </p:nvCxnSpPr>
        <p:spPr>
          <a:xfrm flipH="1">
            <a:off x="6467450" y="3935375"/>
            <a:ext cx="3047400" cy="13464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 1">
  <p:cSld name="CUSTOM_8"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8"/>
          <p:cNvSpPr txBox="1">
            <a:spLocks noGrp="1"/>
          </p:cNvSpPr>
          <p:nvPr>
            <p:ph type="subTitle" idx="1"/>
          </p:nvPr>
        </p:nvSpPr>
        <p:spPr>
          <a:xfrm>
            <a:off x="4166800" y="1453525"/>
            <a:ext cx="3957600" cy="288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R="3810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9" name="Google Shape;209;p28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4502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9pPr>
          </a:lstStyle>
          <a:p>
            <a:endParaRPr/>
          </a:p>
        </p:txBody>
      </p:sp>
      <p:cxnSp>
        <p:nvCxnSpPr>
          <p:cNvPr id="210" name="Google Shape;210;p28"/>
          <p:cNvCxnSpPr/>
          <p:nvPr/>
        </p:nvCxnSpPr>
        <p:spPr>
          <a:xfrm>
            <a:off x="-72550" y="27410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11" name="Google Shape;211;p28"/>
          <p:cNvCxnSpPr/>
          <p:nvPr/>
        </p:nvCxnSpPr>
        <p:spPr>
          <a:xfrm>
            <a:off x="-72550" y="487745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12" name="Google Shape;212;p28"/>
          <p:cNvCxnSpPr/>
          <p:nvPr/>
        </p:nvCxnSpPr>
        <p:spPr>
          <a:xfrm flipH="1">
            <a:off x="6772150" y="3663450"/>
            <a:ext cx="2823300" cy="16332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0"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0" name="Google Shape;230;p31"/>
          <p:cNvCxnSpPr/>
          <p:nvPr/>
        </p:nvCxnSpPr>
        <p:spPr>
          <a:xfrm>
            <a:off x="-72550" y="487745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1" name="Google Shape;231;p31"/>
          <p:cNvCxnSpPr/>
          <p:nvPr/>
        </p:nvCxnSpPr>
        <p:spPr>
          <a:xfrm>
            <a:off x="-72550" y="27410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0_1"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3" name="Google Shape;233;p32"/>
          <p:cNvCxnSpPr/>
          <p:nvPr/>
        </p:nvCxnSpPr>
        <p:spPr>
          <a:xfrm>
            <a:off x="-72550" y="487745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4" name="Google Shape;234;p32"/>
          <p:cNvCxnSpPr/>
          <p:nvPr/>
        </p:nvCxnSpPr>
        <p:spPr>
          <a:xfrm>
            <a:off x="-72550" y="27410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5" name="Google Shape;235;p32"/>
          <p:cNvCxnSpPr/>
          <p:nvPr/>
        </p:nvCxnSpPr>
        <p:spPr>
          <a:xfrm>
            <a:off x="7434175" y="-125600"/>
            <a:ext cx="1993200" cy="13302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6" name="Google Shape;236;p32"/>
          <p:cNvCxnSpPr/>
          <p:nvPr/>
        </p:nvCxnSpPr>
        <p:spPr>
          <a:xfrm>
            <a:off x="-147275" y="3943475"/>
            <a:ext cx="1993200" cy="13302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0_1_1"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8" name="Google Shape;238;p33"/>
          <p:cNvCxnSpPr/>
          <p:nvPr/>
        </p:nvCxnSpPr>
        <p:spPr>
          <a:xfrm>
            <a:off x="-72550" y="487745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9" name="Google Shape;239;p33"/>
          <p:cNvCxnSpPr/>
          <p:nvPr/>
        </p:nvCxnSpPr>
        <p:spPr>
          <a:xfrm>
            <a:off x="-72550" y="27410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0" name="Google Shape;240;p33"/>
          <p:cNvCxnSpPr/>
          <p:nvPr/>
        </p:nvCxnSpPr>
        <p:spPr>
          <a:xfrm flipH="1">
            <a:off x="6772150" y="3663450"/>
            <a:ext cx="2823300" cy="16332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4711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713250" y="1272925"/>
            <a:ext cx="7717500" cy="329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/>
            </a:lvl9pPr>
          </a:lstStyle>
          <a:p>
            <a:endParaRPr/>
          </a:p>
        </p:txBody>
      </p:sp>
      <p:cxnSp>
        <p:nvCxnSpPr>
          <p:cNvPr id="26" name="Google Shape;26;p4"/>
          <p:cNvCxnSpPr/>
          <p:nvPr/>
        </p:nvCxnSpPr>
        <p:spPr>
          <a:xfrm>
            <a:off x="-72550" y="27410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7" name="Google Shape;27;p4"/>
          <p:cNvCxnSpPr/>
          <p:nvPr/>
        </p:nvCxnSpPr>
        <p:spPr>
          <a:xfrm>
            <a:off x="-72550" y="487745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" name="Google Shape;28;p4"/>
          <p:cNvCxnSpPr/>
          <p:nvPr/>
        </p:nvCxnSpPr>
        <p:spPr>
          <a:xfrm>
            <a:off x="6884900" y="-113600"/>
            <a:ext cx="2565600" cy="13062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subTitle" idx="1"/>
          </p:nvPr>
        </p:nvSpPr>
        <p:spPr>
          <a:xfrm>
            <a:off x="895950" y="1682000"/>
            <a:ext cx="3847200" cy="237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5679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cxnSp>
        <p:nvCxnSpPr>
          <p:cNvPr id="57" name="Google Shape;57;p9"/>
          <p:cNvCxnSpPr/>
          <p:nvPr/>
        </p:nvCxnSpPr>
        <p:spPr>
          <a:xfrm>
            <a:off x="-72550" y="27410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8" name="Google Shape;58;p9"/>
          <p:cNvCxnSpPr/>
          <p:nvPr/>
        </p:nvCxnSpPr>
        <p:spPr>
          <a:xfrm>
            <a:off x="-72550" y="487745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9" name="Google Shape;59;p9"/>
          <p:cNvCxnSpPr/>
          <p:nvPr/>
        </p:nvCxnSpPr>
        <p:spPr>
          <a:xfrm flipH="1">
            <a:off x="5925450" y="2797500"/>
            <a:ext cx="3378000" cy="24669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">
  <p:cSld name="CUSTOM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3583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3"/>
          <p:cNvSpPr txBox="1">
            <a:spLocks noGrp="1"/>
          </p:cNvSpPr>
          <p:nvPr>
            <p:ph type="subTitle" idx="1"/>
          </p:nvPr>
        </p:nvSpPr>
        <p:spPr>
          <a:xfrm>
            <a:off x="5001000" y="1942925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400">
                <a:latin typeface="Vidaloka"/>
                <a:ea typeface="Vidaloka"/>
                <a:cs typeface="Vidaloka"/>
                <a:sym typeface="Vidalok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subTitle" idx="2"/>
          </p:nvPr>
        </p:nvSpPr>
        <p:spPr>
          <a:xfrm>
            <a:off x="5001000" y="2255100"/>
            <a:ext cx="2486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subTitle" idx="3"/>
          </p:nvPr>
        </p:nvSpPr>
        <p:spPr>
          <a:xfrm>
            <a:off x="1655200" y="1942925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400">
                <a:latin typeface="Vidaloka"/>
                <a:ea typeface="Vidaloka"/>
                <a:cs typeface="Vidaloka"/>
                <a:sym typeface="Vidalok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subTitle" idx="4"/>
          </p:nvPr>
        </p:nvSpPr>
        <p:spPr>
          <a:xfrm>
            <a:off x="1655200" y="2255100"/>
            <a:ext cx="2486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ubTitle" idx="5"/>
          </p:nvPr>
        </p:nvSpPr>
        <p:spPr>
          <a:xfrm>
            <a:off x="5001000" y="3723950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400">
                <a:latin typeface="Vidaloka"/>
                <a:ea typeface="Vidaloka"/>
                <a:cs typeface="Vidaloka"/>
                <a:sym typeface="Vidalok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subTitle" idx="6"/>
          </p:nvPr>
        </p:nvSpPr>
        <p:spPr>
          <a:xfrm>
            <a:off x="5001000" y="4036125"/>
            <a:ext cx="2486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7"/>
          </p:nvPr>
        </p:nvSpPr>
        <p:spPr>
          <a:xfrm>
            <a:off x="1655200" y="3723950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400">
                <a:latin typeface="Vidaloka"/>
                <a:ea typeface="Vidaloka"/>
                <a:cs typeface="Vidaloka"/>
                <a:sym typeface="Vidalok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subTitle" idx="8"/>
          </p:nvPr>
        </p:nvSpPr>
        <p:spPr>
          <a:xfrm>
            <a:off x="1655250" y="4036125"/>
            <a:ext cx="2486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title" idx="9" hasCustomPrompt="1"/>
          </p:nvPr>
        </p:nvSpPr>
        <p:spPr>
          <a:xfrm>
            <a:off x="2378650" y="1303588"/>
            <a:ext cx="1039200" cy="6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38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4" name="Google Shape;84;p13"/>
          <p:cNvSpPr txBox="1">
            <a:spLocks noGrp="1"/>
          </p:cNvSpPr>
          <p:nvPr>
            <p:ph type="title" idx="13" hasCustomPrompt="1"/>
          </p:nvPr>
        </p:nvSpPr>
        <p:spPr>
          <a:xfrm>
            <a:off x="5724450" y="1303588"/>
            <a:ext cx="1039200" cy="6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38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5" name="Google Shape;85;p13"/>
          <p:cNvSpPr txBox="1">
            <a:spLocks noGrp="1"/>
          </p:cNvSpPr>
          <p:nvPr>
            <p:ph type="title" idx="14" hasCustomPrompt="1"/>
          </p:nvPr>
        </p:nvSpPr>
        <p:spPr>
          <a:xfrm>
            <a:off x="2378700" y="3082738"/>
            <a:ext cx="1039200" cy="6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38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6" name="Google Shape;86;p13"/>
          <p:cNvSpPr txBox="1">
            <a:spLocks noGrp="1"/>
          </p:cNvSpPr>
          <p:nvPr>
            <p:ph type="title" idx="15" hasCustomPrompt="1"/>
          </p:nvPr>
        </p:nvSpPr>
        <p:spPr>
          <a:xfrm>
            <a:off x="5724450" y="3082738"/>
            <a:ext cx="1039200" cy="6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38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cxnSp>
        <p:nvCxnSpPr>
          <p:cNvPr id="87" name="Google Shape;87;p13"/>
          <p:cNvCxnSpPr/>
          <p:nvPr/>
        </p:nvCxnSpPr>
        <p:spPr>
          <a:xfrm>
            <a:off x="-72550" y="27410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8" name="Google Shape;88;p13"/>
          <p:cNvCxnSpPr/>
          <p:nvPr/>
        </p:nvCxnSpPr>
        <p:spPr>
          <a:xfrm>
            <a:off x="-72550" y="487745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_ONLY_1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6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cxnSp>
        <p:nvCxnSpPr>
          <p:cNvPr id="101" name="Google Shape;101;p16"/>
          <p:cNvCxnSpPr/>
          <p:nvPr/>
        </p:nvCxnSpPr>
        <p:spPr>
          <a:xfrm>
            <a:off x="-72550" y="27410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2" name="Google Shape;102;p16"/>
          <p:cNvCxnSpPr/>
          <p:nvPr/>
        </p:nvCxnSpPr>
        <p:spPr>
          <a:xfrm>
            <a:off x="-72550" y="487745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3" name="Google Shape;103;p16"/>
          <p:cNvCxnSpPr/>
          <p:nvPr/>
        </p:nvCxnSpPr>
        <p:spPr>
          <a:xfrm>
            <a:off x="7207350" y="-153175"/>
            <a:ext cx="2120400" cy="12738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4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9"/>
          <p:cNvSpPr txBox="1">
            <a:spLocks noGrp="1"/>
          </p:cNvSpPr>
          <p:nvPr>
            <p:ph type="subTitle" idx="1"/>
          </p:nvPr>
        </p:nvSpPr>
        <p:spPr>
          <a:xfrm>
            <a:off x="3509000" y="2636125"/>
            <a:ext cx="212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endParaRPr/>
          </a:p>
        </p:txBody>
      </p:sp>
      <p:sp>
        <p:nvSpPr>
          <p:cNvPr id="119" name="Google Shape;119;p19"/>
          <p:cNvSpPr txBox="1">
            <a:spLocks noGrp="1"/>
          </p:cNvSpPr>
          <p:nvPr>
            <p:ph type="subTitle" idx="2"/>
          </p:nvPr>
        </p:nvSpPr>
        <p:spPr>
          <a:xfrm>
            <a:off x="3509025" y="2976125"/>
            <a:ext cx="2126100" cy="81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19"/>
          <p:cNvSpPr txBox="1">
            <a:spLocks noGrp="1"/>
          </p:cNvSpPr>
          <p:nvPr>
            <p:ph type="subTitle" idx="3"/>
          </p:nvPr>
        </p:nvSpPr>
        <p:spPr>
          <a:xfrm>
            <a:off x="953025" y="2636125"/>
            <a:ext cx="212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endParaRPr/>
          </a:p>
        </p:txBody>
      </p:sp>
      <p:sp>
        <p:nvSpPr>
          <p:cNvPr id="121" name="Google Shape;121;p19"/>
          <p:cNvSpPr txBox="1">
            <a:spLocks noGrp="1"/>
          </p:cNvSpPr>
          <p:nvPr>
            <p:ph type="subTitle" idx="4"/>
          </p:nvPr>
        </p:nvSpPr>
        <p:spPr>
          <a:xfrm>
            <a:off x="953125" y="2976125"/>
            <a:ext cx="2126100" cy="81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9"/>
          <p:cNvSpPr txBox="1">
            <a:spLocks noGrp="1"/>
          </p:cNvSpPr>
          <p:nvPr>
            <p:ph type="subTitle" idx="5"/>
          </p:nvPr>
        </p:nvSpPr>
        <p:spPr>
          <a:xfrm>
            <a:off x="6064875" y="2636125"/>
            <a:ext cx="212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endParaRPr/>
          </a:p>
        </p:txBody>
      </p:sp>
      <p:sp>
        <p:nvSpPr>
          <p:cNvPr id="123" name="Google Shape;123;p19"/>
          <p:cNvSpPr txBox="1">
            <a:spLocks noGrp="1"/>
          </p:cNvSpPr>
          <p:nvPr>
            <p:ph type="subTitle" idx="6"/>
          </p:nvPr>
        </p:nvSpPr>
        <p:spPr>
          <a:xfrm>
            <a:off x="6064875" y="2976125"/>
            <a:ext cx="2126100" cy="81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19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6655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9pPr>
          </a:lstStyle>
          <a:p>
            <a:endParaRPr/>
          </a:p>
        </p:txBody>
      </p:sp>
      <p:cxnSp>
        <p:nvCxnSpPr>
          <p:cNvPr id="125" name="Google Shape;125;p19"/>
          <p:cNvCxnSpPr/>
          <p:nvPr/>
        </p:nvCxnSpPr>
        <p:spPr>
          <a:xfrm>
            <a:off x="-72550" y="27410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6" name="Google Shape;126;p19"/>
          <p:cNvCxnSpPr/>
          <p:nvPr/>
        </p:nvCxnSpPr>
        <p:spPr>
          <a:xfrm>
            <a:off x="-72550" y="487745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1">
  <p:cSld name="CUSTOM_4_2_1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0"/>
          <p:cNvSpPr txBox="1">
            <a:spLocks noGrp="1"/>
          </p:cNvSpPr>
          <p:nvPr>
            <p:ph type="subTitle" idx="1"/>
          </p:nvPr>
        </p:nvSpPr>
        <p:spPr>
          <a:xfrm>
            <a:off x="3718325" y="3391775"/>
            <a:ext cx="16428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endParaRPr/>
          </a:p>
        </p:txBody>
      </p:sp>
      <p:sp>
        <p:nvSpPr>
          <p:cNvPr id="129" name="Google Shape;129;p20"/>
          <p:cNvSpPr txBox="1">
            <a:spLocks noGrp="1"/>
          </p:cNvSpPr>
          <p:nvPr>
            <p:ph type="subTitle" idx="2"/>
          </p:nvPr>
        </p:nvSpPr>
        <p:spPr>
          <a:xfrm>
            <a:off x="3617675" y="3731775"/>
            <a:ext cx="1844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130" name="Google Shape;130;p20"/>
          <p:cNvSpPr txBox="1">
            <a:spLocks noGrp="1"/>
          </p:cNvSpPr>
          <p:nvPr>
            <p:ph type="subTitle" idx="3"/>
          </p:nvPr>
        </p:nvSpPr>
        <p:spPr>
          <a:xfrm>
            <a:off x="1328025" y="3391775"/>
            <a:ext cx="16428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endParaRPr/>
          </a:p>
        </p:txBody>
      </p:sp>
      <p:sp>
        <p:nvSpPr>
          <p:cNvPr id="131" name="Google Shape;131;p20"/>
          <p:cNvSpPr txBox="1">
            <a:spLocks noGrp="1"/>
          </p:cNvSpPr>
          <p:nvPr>
            <p:ph type="subTitle" idx="4"/>
          </p:nvPr>
        </p:nvSpPr>
        <p:spPr>
          <a:xfrm>
            <a:off x="1227426" y="3731775"/>
            <a:ext cx="1844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132" name="Google Shape;132;p20"/>
          <p:cNvSpPr txBox="1">
            <a:spLocks noGrp="1"/>
          </p:cNvSpPr>
          <p:nvPr>
            <p:ph type="subTitle" idx="5"/>
          </p:nvPr>
        </p:nvSpPr>
        <p:spPr>
          <a:xfrm>
            <a:off x="6108550" y="3391775"/>
            <a:ext cx="1643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endParaRPr/>
          </a:p>
        </p:txBody>
      </p:sp>
      <p:sp>
        <p:nvSpPr>
          <p:cNvPr id="133" name="Google Shape;133;p20"/>
          <p:cNvSpPr txBox="1">
            <a:spLocks noGrp="1"/>
          </p:cNvSpPr>
          <p:nvPr>
            <p:ph type="subTitle" idx="6"/>
          </p:nvPr>
        </p:nvSpPr>
        <p:spPr>
          <a:xfrm>
            <a:off x="6008050" y="3731775"/>
            <a:ext cx="1844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134" name="Google Shape;134;p20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3188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9pPr>
          </a:lstStyle>
          <a:p>
            <a:endParaRPr/>
          </a:p>
        </p:txBody>
      </p:sp>
      <p:cxnSp>
        <p:nvCxnSpPr>
          <p:cNvPr id="135" name="Google Shape;135;p20"/>
          <p:cNvCxnSpPr/>
          <p:nvPr/>
        </p:nvCxnSpPr>
        <p:spPr>
          <a:xfrm>
            <a:off x="-72550" y="27410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6" name="Google Shape;136;p20"/>
          <p:cNvCxnSpPr/>
          <p:nvPr/>
        </p:nvCxnSpPr>
        <p:spPr>
          <a:xfrm>
            <a:off x="-72550" y="487745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1">
  <p:cSld name="CUSTOM_4_1_1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2"/>
          <p:cNvSpPr txBox="1">
            <a:spLocks noGrp="1"/>
          </p:cNvSpPr>
          <p:nvPr>
            <p:ph type="subTitle" idx="1"/>
          </p:nvPr>
        </p:nvSpPr>
        <p:spPr>
          <a:xfrm>
            <a:off x="4916850" y="1970400"/>
            <a:ext cx="23160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endParaRPr/>
          </a:p>
        </p:txBody>
      </p:sp>
      <p:sp>
        <p:nvSpPr>
          <p:cNvPr id="155" name="Google Shape;155;p22"/>
          <p:cNvSpPr txBox="1">
            <a:spLocks noGrp="1"/>
          </p:cNvSpPr>
          <p:nvPr>
            <p:ph type="subTitle" idx="2"/>
          </p:nvPr>
        </p:nvSpPr>
        <p:spPr>
          <a:xfrm>
            <a:off x="5058900" y="2310413"/>
            <a:ext cx="2031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6" name="Google Shape;156;p22"/>
          <p:cNvSpPr txBox="1">
            <a:spLocks noGrp="1"/>
          </p:cNvSpPr>
          <p:nvPr>
            <p:ph type="subTitle" idx="3"/>
          </p:nvPr>
        </p:nvSpPr>
        <p:spPr>
          <a:xfrm>
            <a:off x="1911150" y="1970400"/>
            <a:ext cx="23160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endParaRPr/>
          </a:p>
        </p:txBody>
      </p:sp>
      <p:sp>
        <p:nvSpPr>
          <p:cNvPr id="157" name="Google Shape;157;p22"/>
          <p:cNvSpPr txBox="1">
            <a:spLocks noGrp="1"/>
          </p:cNvSpPr>
          <p:nvPr>
            <p:ph type="subTitle" idx="4"/>
          </p:nvPr>
        </p:nvSpPr>
        <p:spPr>
          <a:xfrm>
            <a:off x="2053300" y="2310413"/>
            <a:ext cx="2031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22"/>
          <p:cNvSpPr txBox="1">
            <a:spLocks noGrp="1"/>
          </p:cNvSpPr>
          <p:nvPr>
            <p:ph type="subTitle" idx="5"/>
          </p:nvPr>
        </p:nvSpPr>
        <p:spPr>
          <a:xfrm>
            <a:off x="4916850" y="3625538"/>
            <a:ext cx="23160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endParaRPr/>
          </a:p>
        </p:txBody>
      </p:sp>
      <p:sp>
        <p:nvSpPr>
          <p:cNvPr id="159" name="Google Shape;159;p22"/>
          <p:cNvSpPr txBox="1">
            <a:spLocks noGrp="1"/>
          </p:cNvSpPr>
          <p:nvPr>
            <p:ph type="subTitle" idx="6"/>
          </p:nvPr>
        </p:nvSpPr>
        <p:spPr>
          <a:xfrm>
            <a:off x="5058900" y="3965550"/>
            <a:ext cx="2031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22"/>
          <p:cNvSpPr txBox="1">
            <a:spLocks noGrp="1"/>
          </p:cNvSpPr>
          <p:nvPr>
            <p:ph type="subTitle" idx="7"/>
          </p:nvPr>
        </p:nvSpPr>
        <p:spPr>
          <a:xfrm>
            <a:off x="1911150" y="3625538"/>
            <a:ext cx="23160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endParaRPr/>
          </a:p>
        </p:txBody>
      </p:sp>
      <p:sp>
        <p:nvSpPr>
          <p:cNvPr id="161" name="Google Shape;161;p22"/>
          <p:cNvSpPr txBox="1">
            <a:spLocks noGrp="1"/>
          </p:cNvSpPr>
          <p:nvPr>
            <p:ph type="subTitle" idx="8"/>
          </p:nvPr>
        </p:nvSpPr>
        <p:spPr>
          <a:xfrm>
            <a:off x="2053200" y="3965550"/>
            <a:ext cx="2031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2" name="Google Shape;162;p22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6480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9pPr>
          </a:lstStyle>
          <a:p>
            <a:endParaRPr/>
          </a:p>
        </p:txBody>
      </p:sp>
      <p:cxnSp>
        <p:nvCxnSpPr>
          <p:cNvPr id="163" name="Google Shape;163;p22"/>
          <p:cNvCxnSpPr/>
          <p:nvPr/>
        </p:nvCxnSpPr>
        <p:spPr>
          <a:xfrm>
            <a:off x="-72550" y="27410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4" name="Google Shape;164;p22"/>
          <p:cNvCxnSpPr/>
          <p:nvPr/>
        </p:nvCxnSpPr>
        <p:spPr>
          <a:xfrm>
            <a:off x="-72550" y="487745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Vidaloka"/>
              <a:buNone/>
              <a:defRPr sz="30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50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Char char="●"/>
              <a:defRPr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5" r:id="rId3"/>
    <p:sldLayoutId id="2147483658" r:id="rId4"/>
    <p:sldLayoutId id="2147483659" r:id="rId5"/>
    <p:sldLayoutId id="2147483662" r:id="rId6"/>
    <p:sldLayoutId id="2147483665" r:id="rId7"/>
    <p:sldLayoutId id="2147483666" r:id="rId8"/>
    <p:sldLayoutId id="2147483668" r:id="rId9"/>
    <p:sldLayoutId id="2147483674" r:id="rId10"/>
    <p:sldLayoutId id="2147483677" r:id="rId11"/>
    <p:sldLayoutId id="2147483678" r:id="rId12"/>
    <p:sldLayoutId id="2147483679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6"/>
          <p:cNvSpPr txBox="1">
            <a:spLocks noGrp="1"/>
          </p:cNvSpPr>
          <p:nvPr>
            <p:ph type="ctrTitle"/>
          </p:nvPr>
        </p:nvSpPr>
        <p:spPr>
          <a:xfrm>
            <a:off x="1326977" y="487234"/>
            <a:ext cx="6915972" cy="239613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3200" dirty="0"/>
              <a:t>Kako zaštititi starije osobe od zlouporaba ugovora o doživotnom i </a:t>
            </a:r>
            <a:r>
              <a:rPr lang="hr-HR" sz="3200" dirty="0" err="1"/>
              <a:t>dosmrtnom</a:t>
            </a:r>
            <a:r>
              <a:rPr lang="hr-HR" sz="3200" dirty="0"/>
              <a:t> uzdržavanju?</a:t>
            </a:r>
            <a:br>
              <a:rPr lang="hr-HR" sz="3200" dirty="0"/>
            </a:br>
            <a:r>
              <a:rPr lang="hr-HR" sz="3200" b="1" dirty="0"/>
              <a:t>Iskustva iz prakse</a:t>
            </a:r>
            <a:endParaRPr sz="3200" b="1" dirty="0"/>
          </a:p>
        </p:txBody>
      </p:sp>
      <p:sp>
        <p:nvSpPr>
          <p:cNvPr id="250" name="Google Shape;250;p36"/>
          <p:cNvSpPr txBox="1">
            <a:spLocks noGrp="1"/>
          </p:cNvSpPr>
          <p:nvPr>
            <p:ph type="subTitle" idx="1"/>
          </p:nvPr>
        </p:nvSpPr>
        <p:spPr>
          <a:xfrm>
            <a:off x="1040000" y="3377100"/>
            <a:ext cx="7064100" cy="44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000" b="1" dirty="0"/>
              <a:t>Anja </a:t>
            </a:r>
            <a:r>
              <a:rPr lang="hr-HR" sz="2000" b="1" dirty="0" err="1"/>
              <a:t>Ostopanj</a:t>
            </a:r>
            <a:endParaRPr lang="hr-HR" sz="2000" b="1" dirty="0"/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Pravna savjetnica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Informativno pravni centar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Slavonski Brod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37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4711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O IPC-u</a:t>
            </a:r>
            <a:endParaRPr dirty="0"/>
          </a:p>
        </p:txBody>
      </p:sp>
      <p:sp>
        <p:nvSpPr>
          <p:cNvPr id="256" name="Google Shape;256;p37"/>
          <p:cNvSpPr txBox="1">
            <a:spLocks noGrp="1"/>
          </p:cNvSpPr>
          <p:nvPr>
            <p:ph type="body" idx="1"/>
          </p:nvPr>
        </p:nvSpPr>
        <p:spPr>
          <a:xfrm>
            <a:off x="713250" y="1272925"/>
            <a:ext cx="7717500" cy="329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buSzPts val="1100"/>
              <a:buNone/>
            </a:pPr>
            <a:r>
              <a:rPr lang="hr-HR" sz="1800" b="1" dirty="0">
                <a:solidFill>
                  <a:srgbClr val="FF0000"/>
                </a:solidFill>
              </a:rPr>
              <a:t>Informativno pravni centar </a:t>
            </a:r>
            <a:r>
              <a:rPr lang="hr-HR" sz="1800" dirty="0">
                <a:solidFill>
                  <a:schemeClr val="dk1"/>
                </a:solidFill>
              </a:rPr>
              <a:t>je o</a:t>
            </a:r>
            <a:r>
              <a:rPr lang="hr-HR" sz="1800" dirty="0"/>
              <a:t>rganizacija civilnog društva utemeljena radi promocije i zaštite ljudskih prava, poticanja aktivnog građanstva i razvoja civilnog društva. </a:t>
            </a:r>
          </a:p>
          <a:p>
            <a:pPr marL="0" lvl="0" indent="0">
              <a:buSzPts val="1100"/>
              <a:buNone/>
            </a:pPr>
            <a:endParaRPr lang="hr-HR" sz="1800" dirty="0"/>
          </a:p>
          <a:p>
            <a:pPr marL="0" lvl="0" indent="0">
              <a:buSzPts val="1100"/>
              <a:buNone/>
            </a:pPr>
            <a:endParaRPr lang="hr-HR" sz="1800" dirty="0"/>
          </a:p>
          <a:p>
            <a:pPr marL="0" lvl="0" indent="0">
              <a:buSzPts val="1100"/>
              <a:buNone/>
            </a:pPr>
            <a:r>
              <a:rPr lang="hr-HR" sz="1800" dirty="0">
                <a:solidFill>
                  <a:schemeClr val="dk1"/>
                </a:solidFill>
              </a:rPr>
              <a:t>Zakon o besplatnoj pravnoj pomoći (NN 143/13, 98/19)</a:t>
            </a:r>
          </a:p>
          <a:p>
            <a:pPr marL="0" lvl="0" indent="0">
              <a:buSzPts val="1100"/>
              <a:buNone/>
            </a:pPr>
            <a:endParaRPr lang="hr-HR" sz="1400" dirty="0">
              <a:solidFill>
                <a:schemeClr val="dk1"/>
              </a:solidFill>
            </a:endParaRPr>
          </a:p>
          <a:p>
            <a:pPr marL="0" lvl="0" indent="0">
              <a:buSzPts val="1100"/>
              <a:buNone/>
            </a:pPr>
            <a:r>
              <a:rPr lang="hr-HR" sz="1800" dirty="0">
                <a:solidFill>
                  <a:schemeClr val="dk1"/>
                </a:solidFill>
              </a:rPr>
              <a:t>Besplatna pravna pomoć </a:t>
            </a:r>
          </a:p>
          <a:p>
            <a:pPr marL="0" lvl="0" indent="0">
              <a:buSzPts val="1100"/>
              <a:buNone/>
            </a:pPr>
            <a:r>
              <a:rPr lang="hr-HR" sz="18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primarna pravna pomoć</a:t>
            </a:r>
          </a:p>
          <a:p>
            <a:pPr marL="0" lvl="0" indent="0">
              <a:buSzPts val="1100"/>
              <a:buNone/>
            </a:pPr>
            <a:r>
              <a:rPr lang="hr-HR" sz="18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sekundarna pravna pomoć</a:t>
            </a:r>
            <a:endParaRPr lang="hr-HR" sz="1800" dirty="0">
              <a:solidFill>
                <a:schemeClr val="dk1"/>
              </a:solidFill>
            </a:endParaRPr>
          </a:p>
          <a:p>
            <a:pPr marL="0" lvl="0" indent="0">
              <a:buSzPts val="1100"/>
              <a:buNone/>
            </a:pP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8"/>
          <p:cNvSpPr txBox="1">
            <a:spLocks noGrp="1"/>
          </p:cNvSpPr>
          <p:nvPr>
            <p:ph type="title"/>
          </p:nvPr>
        </p:nvSpPr>
        <p:spPr>
          <a:xfrm>
            <a:off x="1956274" y="642571"/>
            <a:ext cx="5567435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buClr>
                <a:srgbClr val="000000"/>
              </a:buClr>
              <a:buSzPts val="4000"/>
            </a:pPr>
            <a:r>
              <a:rPr lang="hr-HR" b="1" dirty="0">
                <a:solidFill>
                  <a:srgbClr val="FF0000"/>
                </a:solidFill>
              </a:rPr>
              <a:t>Korisnici IPC-a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dirty="0"/>
              <a:t>                    </a:t>
            </a:r>
            <a:r>
              <a:rPr lang="hr-HR" sz="3800" dirty="0">
                <a:solidFill>
                  <a:srgbClr val="3F3533"/>
                </a:solidFill>
              </a:rPr>
              <a:t/>
            </a:r>
            <a:br>
              <a:rPr lang="hr-HR" sz="3800" dirty="0">
                <a:solidFill>
                  <a:srgbClr val="3F3533"/>
                </a:solidFill>
              </a:rPr>
            </a:br>
            <a:endParaRPr dirty="0"/>
          </a:p>
        </p:txBody>
      </p:sp>
      <p:sp>
        <p:nvSpPr>
          <p:cNvPr id="265" name="Google Shape;265;p38"/>
          <p:cNvSpPr txBox="1">
            <a:spLocks noGrp="1"/>
          </p:cNvSpPr>
          <p:nvPr>
            <p:ph type="subTitle" idx="4"/>
          </p:nvPr>
        </p:nvSpPr>
        <p:spPr>
          <a:xfrm>
            <a:off x="5001000" y="2167724"/>
            <a:ext cx="2486100" cy="8129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pravnih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savjetovališta</a:t>
            </a:r>
            <a:endParaRPr dirty="0"/>
          </a:p>
        </p:txBody>
      </p:sp>
      <p:sp>
        <p:nvSpPr>
          <p:cNvPr id="267" name="Google Shape;267;p38"/>
          <p:cNvSpPr txBox="1">
            <a:spLocks noGrp="1"/>
          </p:cNvSpPr>
          <p:nvPr>
            <p:ph type="subTitle" idx="6"/>
          </p:nvPr>
        </p:nvSpPr>
        <p:spPr>
          <a:xfrm>
            <a:off x="5037609" y="3687640"/>
            <a:ext cx="2486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pl-PL" dirty="0"/>
              <a:t>usluga pruženih korisnicima starijim od 65 godina u 2021. </a:t>
            </a:r>
            <a:r>
              <a:rPr lang="pl-PL"/>
              <a:t>g. </a:t>
            </a:r>
            <a:endParaRPr lang="pl-PL" dirty="0"/>
          </a:p>
        </p:txBody>
      </p:sp>
      <p:sp>
        <p:nvSpPr>
          <p:cNvPr id="269" name="Google Shape;269;p38"/>
          <p:cNvSpPr txBox="1">
            <a:spLocks noGrp="1"/>
          </p:cNvSpPr>
          <p:nvPr>
            <p:ph type="subTitle" idx="8"/>
          </p:nvPr>
        </p:nvSpPr>
        <p:spPr>
          <a:xfrm>
            <a:off x="1632545" y="3695422"/>
            <a:ext cx="2486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hr-HR" dirty="0"/>
              <a:t>usluge besplatne </a:t>
            </a:r>
          </a:p>
          <a:p>
            <a:pPr marL="0" lvl="0" indent="0"/>
            <a:r>
              <a:rPr lang="hr-HR" dirty="0"/>
              <a:t>pravne pomoći pružene </a:t>
            </a:r>
          </a:p>
          <a:p>
            <a:pPr marL="0" lvl="0" indent="0"/>
            <a:r>
              <a:rPr lang="hr-HR" dirty="0"/>
              <a:t>u 2021. g.</a:t>
            </a:r>
          </a:p>
        </p:txBody>
      </p:sp>
      <p:sp>
        <p:nvSpPr>
          <p:cNvPr id="270" name="Google Shape;270;p38"/>
          <p:cNvSpPr txBox="1">
            <a:spLocks noGrp="1"/>
          </p:cNvSpPr>
          <p:nvPr>
            <p:ph type="title" idx="9"/>
          </p:nvPr>
        </p:nvSpPr>
        <p:spPr>
          <a:xfrm>
            <a:off x="5761059" y="1659196"/>
            <a:ext cx="1039200" cy="6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6</a:t>
            </a:r>
            <a:endParaRPr dirty="0"/>
          </a:p>
        </p:txBody>
      </p:sp>
      <p:sp>
        <p:nvSpPr>
          <p:cNvPr id="272" name="Google Shape;272;p38"/>
          <p:cNvSpPr txBox="1">
            <a:spLocks noGrp="1"/>
          </p:cNvSpPr>
          <p:nvPr>
            <p:ph type="title" idx="14"/>
          </p:nvPr>
        </p:nvSpPr>
        <p:spPr>
          <a:xfrm>
            <a:off x="2378700" y="3155051"/>
            <a:ext cx="1039200" cy="6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853</a:t>
            </a:r>
            <a:endParaRPr dirty="0"/>
          </a:p>
        </p:txBody>
      </p:sp>
      <p:sp>
        <p:nvSpPr>
          <p:cNvPr id="273" name="Google Shape;273;p38"/>
          <p:cNvSpPr txBox="1">
            <a:spLocks noGrp="1"/>
          </p:cNvSpPr>
          <p:nvPr>
            <p:ph type="title" idx="15"/>
          </p:nvPr>
        </p:nvSpPr>
        <p:spPr>
          <a:xfrm>
            <a:off x="5724450" y="3155051"/>
            <a:ext cx="1039200" cy="6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" dirty="0"/>
              <a:t>219</a:t>
            </a:r>
          </a:p>
        </p:txBody>
      </p:sp>
      <p:sp>
        <p:nvSpPr>
          <p:cNvPr id="26" name="TekstniOkvir 25">
            <a:extLst>
              <a:ext uri="{FF2B5EF4-FFF2-40B4-BE49-F238E27FC236}">
                <a16:creationId xmlns:a16="http://schemas.microsoft.com/office/drawing/2014/main" id="{38C56872-367C-494E-A142-E8CAAF771CEA}"/>
              </a:ext>
            </a:extLst>
          </p:cNvPr>
          <p:cNvSpPr txBox="1"/>
          <p:nvPr/>
        </p:nvSpPr>
        <p:spPr>
          <a:xfrm>
            <a:off x="2769073" y="2972880"/>
            <a:ext cx="1802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/>
          </a:p>
        </p:txBody>
      </p:sp>
      <p:sp>
        <p:nvSpPr>
          <p:cNvPr id="14" name="TekstniOkvir 13">
            <a:extLst>
              <a:ext uri="{FF2B5EF4-FFF2-40B4-BE49-F238E27FC236}">
                <a16:creationId xmlns:a16="http://schemas.microsoft.com/office/drawing/2014/main" id="{F57B4D9E-8947-4DFC-AC31-07E7FB082634}"/>
              </a:ext>
            </a:extLst>
          </p:cNvPr>
          <p:cNvSpPr txBox="1"/>
          <p:nvPr/>
        </p:nvSpPr>
        <p:spPr>
          <a:xfrm>
            <a:off x="2644542" y="1654392"/>
            <a:ext cx="129198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800">
                <a:solidFill>
                  <a:srgbClr val="3F3533"/>
                </a:solidFill>
                <a:latin typeface="Vidaloka"/>
                <a:sym typeface="Vidaloka"/>
              </a:rPr>
              <a:t>3</a:t>
            </a:r>
            <a:endParaRPr lang="en-US" sz="3600" dirty="0"/>
          </a:p>
        </p:txBody>
      </p:sp>
      <p:sp>
        <p:nvSpPr>
          <p:cNvPr id="15" name="TekstniOkvir 14">
            <a:extLst>
              <a:ext uri="{FF2B5EF4-FFF2-40B4-BE49-F238E27FC236}">
                <a16:creationId xmlns:a16="http://schemas.microsoft.com/office/drawing/2014/main" id="{F2ABDA3D-49C5-4048-8508-53FE6E056D13}"/>
              </a:ext>
            </a:extLst>
          </p:cNvPr>
          <p:cNvSpPr txBox="1"/>
          <p:nvPr/>
        </p:nvSpPr>
        <p:spPr>
          <a:xfrm>
            <a:off x="2035476" y="2216571"/>
            <a:ext cx="1901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Montserrat"/>
              </a:rPr>
              <a:t>ureda IPC-a (Sl. Brod, N. Gradiška i Sisak)</a:t>
            </a:r>
            <a:endParaRPr lang="en-US" dirty="0">
              <a:latin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40"/>
          <p:cNvSpPr txBox="1">
            <a:spLocks noGrp="1"/>
          </p:cNvSpPr>
          <p:nvPr>
            <p:ph type="subTitle" idx="1"/>
          </p:nvPr>
        </p:nvSpPr>
        <p:spPr>
          <a:xfrm>
            <a:off x="815856" y="1381800"/>
            <a:ext cx="4203332" cy="292989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Starije osobe nekada se javljaju već u fazi promišljanja o tome na koji način mogu urediti svoje odnose. 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hr-HR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Ipak, najčešće se javljaju kad je ugovor o doživotnom ili </a:t>
            </a:r>
            <a:r>
              <a:rPr lang="hr-HR" dirty="0" err="1"/>
              <a:t>dosmrtnom</a:t>
            </a:r>
            <a:r>
              <a:rPr lang="hr-HR" dirty="0"/>
              <a:t> uzdržavanju već potpisan te nisu zadovoljni jer davatelj uzdržavanja ne ispunjava obaveze preuzete ugovorom. </a:t>
            </a:r>
            <a:endParaRPr dirty="0"/>
          </a:p>
          <a:p>
            <a:pPr marL="457200" lvl="0" indent="-317500" algn="l" rtl="0">
              <a:spcBef>
                <a:spcPts val="1000"/>
              </a:spcBef>
              <a:spcAft>
                <a:spcPts val="0"/>
              </a:spcAft>
              <a:buSzPts val="1400"/>
              <a:buChar char="●"/>
            </a:pPr>
            <a:r>
              <a:rPr lang="hr-HR" dirty="0"/>
              <a:t>besplatna pravna pomoć</a:t>
            </a:r>
          </a:p>
          <a:p>
            <a:pPr marL="457200" lvl="0" indent="-317500" algn="l" rtl="0">
              <a:spcBef>
                <a:spcPts val="1000"/>
              </a:spcBef>
              <a:spcAft>
                <a:spcPts val="0"/>
              </a:spcAft>
              <a:buSzPts val="1400"/>
              <a:buChar char="●"/>
            </a:pPr>
            <a:r>
              <a:rPr lang="hr-HR" dirty="0"/>
              <a:t>upućivanje odvjetnicima </a:t>
            </a:r>
            <a:endParaRPr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hr-HR" dirty="0"/>
              <a:t>osnaživanje za prijavu nasilja policiji ili državnom odvjetništvu.</a:t>
            </a:r>
            <a:endParaRPr dirty="0"/>
          </a:p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285" name="Google Shape;285;p40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5679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Iskustva iz prakse</a:t>
            </a:r>
            <a:endParaRPr dirty="0"/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B6F1F769-147D-4937-A011-E8470EF34F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871" y="1080427"/>
            <a:ext cx="2537334" cy="169155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p52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6655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Najčešći problemi</a:t>
            </a:r>
            <a:endParaRPr dirty="0"/>
          </a:p>
        </p:txBody>
      </p:sp>
      <p:sp>
        <p:nvSpPr>
          <p:cNvPr id="459" name="Google Shape;459;p52"/>
          <p:cNvSpPr txBox="1">
            <a:spLocks noGrp="1"/>
          </p:cNvSpPr>
          <p:nvPr>
            <p:ph type="subTitle" idx="2"/>
          </p:nvPr>
        </p:nvSpPr>
        <p:spPr>
          <a:xfrm>
            <a:off x="507489" y="1845022"/>
            <a:ext cx="2126100" cy="81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Nisu dobro razumjeli što potpisuju</a:t>
            </a:r>
            <a:endParaRPr dirty="0"/>
          </a:p>
        </p:txBody>
      </p:sp>
      <p:sp>
        <p:nvSpPr>
          <p:cNvPr id="461" name="Google Shape;461;p52"/>
          <p:cNvSpPr txBox="1">
            <a:spLocks noGrp="1"/>
          </p:cNvSpPr>
          <p:nvPr>
            <p:ph type="subTitle" idx="4"/>
          </p:nvPr>
        </p:nvSpPr>
        <p:spPr>
          <a:xfrm>
            <a:off x="3414453" y="1845022"/>
            <a:ext cx="2126100" cy="81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Davatelj uzdržavanja ne ispunjava svoje obveze</a:t>
            </a:r>
            <a:endParaRPr dirty="0"/>
          </a:p>
        </p:txBody>
      </p:sp>
      <p:sp>
        <p:nvSpPr>
          <p:cNvPr id="463" name="Google Shape;463;p52"/>
          <p:cNvSpPr txBox="1">
            <a:spLocks noGrp="1"/>
          </p:cNvSpPr>
          <p:nvPr>
            <p:ph type="subTitle" idx="6"/>
          </p:nvPr>
        </p:nvSpPr>
        <p:spPr>
          <a:xfrm>
            <a:off x="6103005" y="1837921"/>
            <a:ext cx="2126100" cy="81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Nasilje </a:t>
            </a:r>
            <a:endParaRPr dirty="0"/>
          </a:p>
        </p:txBody>
      </p:sp>
      <p:grpSp>
        <p:nvGrpSpPr>
          <p:cNvPr id="31" name="Google Shape;6002;p84">
            <a:extLst>
              <a:ext uri="{FF2B5EF4-FFF2-40B4-BE49-F238E27FC236}">
                <a16:creationId xmlns:a16="http://schemas.microsoft.com/office/drawing/2014/main" id="{C9D6A5E2-C7C3-4FDC-AE7A-D5C62441585D}"/>
              </a:ext>
            </a:extLst>
          </p:cNvPr>
          <p:cNvGrpSpPr/>
          <p:nvPr/>
        </p:nvGrpSpPr>
        <p:grpSpPr>
          <a:xfrm>
            <a:off x="6993406" y="1396647"/>
            <a:ext cx="375319" cy="352148"/>
            <a:chOff x="-26583625" y="3917025"/>
            <a:chExt cx="315050" cy="295600"/>
          </a:xfrm>
        </p:grpSpPr>
        <p:sp>
          <p:nvSpPr>
            <p:cNvPr id="32" name="Google Shape;6003;p84">
              <a:extLst>
                <a:ext uri="{FF2B5EF4-FFF2-40B4-BE49-F238E27FC236}">
                  <a16:creationId xmlns:a16="http://schemas.microsoft.com/office/drawing/2014/main" id="{8C05227C-1E5E-4697-B905-60DB03AB5B55}"/>
                </a:ext>
              </a:extLst>
            </p:cNvPr>
            <p:cNvSpPr/>
            <p:nvPr/>
          </p:nvSpPr>
          <p:spPr>
            <a:xfrm>
              <a:off x="-26413500" y="3918400"/>
              <a:ext cx="144925" cy="135125"/>
            </a:xfrm>
            <a:custGeom>
              <a:avLst/>
              <a:gdLst/>
              <a:ahLst/>
              <a:cxnLst/>
              <a:rect l="l" t="t" r="r" b="b"/>
              <a:pathLst>
                <a:path w="5797" h="5405" extrusionOk="0">
                  <a:moveTo>
                    <a:pt x="2317" y="1"/>
                  </a:moveTo>
                  <a:cubicBezTo>
                    <a:pt x="1515" y="1"/>
                    <a:pt x="685" y="309"/>
                    <a:pt x="0" y="993"/>
                  </a:cubicBezTo>
                  <a:lnTo>
                    <a:pt x="1008" y="1970"/>
                  </a:lnTo>
                  <a:cubicBezTo>
                    <a:pt x="1398" y="1581"/>
                    <a:pt x="1864" y="1407"/>
                    <a:pt x="2313" y="1407"/>
                  </a:cubicBezTo>
                  <a:cubicBezTo>
                    <a:pt x="2771" y="1407"/>
                    <a:pt x="3210" y="1588"/>
                    <a:pt x="3529" y="1907"/>
                  </a:cubicBezTo>
                  <a:cubicBezTo>
                    <a:pt x="3623" y="2002"/>
                    <a:pt x="3623" y="2254"/>
                    <a:pt x="3529" y="2380"/>
                  </a:cubicBezTo>
                  <a:cubicBezTo>
                    <a:pt x="3450" y="2427"/>
                    <a:pt x="3348" y="2450"/>
                    <a:pt x="3249" y="2450"/>
                  </a:cubicBezTo>
                  <a:cubicBezTo>
                    <a:pt x="3151" y="2450"/>
                    <a:pt x="3056" y="2427"/>
                    <a:pt x="2993" y="2380"/>
                  </a:cubicBezTo>
                  <a:cubicBezTo>
                    <a:pt x="2804" y="2175"/>
                    <a:pt x="2552" y="2057"/>
                    <a:pt x="2284" y="2057"/>
                  </a:cubicBezTo>
                  <a:cubicBezTo>
                    <a:pt x="2016" y="2057"/>
                    <a:pt x="1733" y="2175"/>
                    <a:pt x="1481" y="2443"/>
                  </a:cubicBezTo>
                  <a:lnTo>
                    <a:pt x="4411" y="5404"/>
                  </a:lnTo>
                  <a:cubicBezTo>
                    <a:pt x="5797" y="4018"/>
                    <a:pt x="5640" y="2065"/>
                    <a:pt x="4505" y="899"/>
                  </a:cubicBezTo>
                  <a:cubicBezTo>
                    <a:pt x="3931" y="325"/>
                    <a:pt x="3139" y="1"/>
                    <a:pt x="2317" y="1"/>
                  </a:cubicBezTo>
                  <a:close/>
                </a:path>
              </a:pathLst>
            </a:custGeom>
            <a:solidFill>
              <a:srgbClr val="5F7D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6004;p84">
              <a:extLst>
                <a:ext uri="{FF2B5EF4-FFF2-40B4-BE49-F238E27FC236}">
                  <a16:creationId xmlns:a16="http://schemas.microsoft.com/office/drawing/2014/main" id="{3F6F7877-4D52-4C20-A919-E4F67F6DAAF1}"/>
                </a:ext>
              </a:extLst>
            </p:cNvPr>
            <p:cNvSpPr/>
            <p:nvPr/>
          </p:nvSpPr>
          <p:spPr>
            <a:xfrm>
              <a:off x="-26466275" y="4026700"/>
              <a:ext cx="78775" cy="77225"/>
            </a:xfrm>
            <a:custGeom>
              <a:avLst/>
              <a:gdLst/>
              <a:ahLst/>
              <a:cxnLst/>
              <a:rect l="l" t="t" r="r" b="b"/>
              <a:pathLst>
                <a:path w="3151" h="3089" extrusionOk="0">
                  <a:moveTo>
                    <a:pt x="1339" y="1"/>
                  </a:moveTo>
                  <a:cubicBezTo>
                    <a:pt x="1253" y="1"/>
                    <a:pt x="1166" y="32"/>
                    <a:pt x="1103" y="95"/>
                  </a:cubicBezTo>
                  <a:lnTo>
                    <a:pt x="126" y="1072"/>
                  </a:lnTo>
                  <a:cubicBezTo>
                    <a:pt x="0" y="1198"/>
                    <a:pt x="0" y="1387"/>
                    <a:pt x="126" y="1545"/>
                  </a:cubicBezTo>
                  <a:lnTo>
                    <a:pt x="1576" y="2994"/>
                  </a:lnTo>
                  <a:cubicBezTo>
                    <a:pt x="1639" y="3057"/>
                    <a:pt x="1725" y="3088"/>
                    <a:pt x="1812" y="3088"/>
                  </a:cubicBezTo>
                  <a:cubicBezTo>
                    <a:pt x="1899" y="3088"/>
                    <a:pt x="1985" y="3057"/>
                    <a:pt x="2048" y="2994"/>
                  </a:cubicBezTo>
                  <a:lnTo>
                    <a:pt x="3025" y="2017"/>
                  </a:lnTo>
                  <a:cubicBezTo>
                    <a:pt x="3151" y="1891"/>
                    <a:pt x="3151" y="1671"/>
                    <a:pt x="3025" y="1545"/>
                  </a:cubicBezTo>
                  <a:lnTo>
                    <a:pt x="1576" y="95"/>
                  </a:lnTo>
                  <a:cubicBezTo>
                    <a:pt x="1513" y="32"/>
                    <a:pt x="1426" y="1"/>
                    <a:pt x="1339" y="1"/>
                  </a:cubicBezTo>
                  <a:close/>
                </a:path>
              </a:pathLst>
            </a:custGeom>
            <a:solidFill>
              <a:srgbClr val="5F7D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6005;p84">
              <a:extLst>
                <a:ext uri="{FF2B5EF4-FFF2-40B4-BE49-F238E27FC236}">
                  <a16:creationId xmlns:a16="http://schemas.microsoft.com/office/drawing/2014/main" id="{53793900-A545-47BA-805A-C3FFD8F6C10C}"/>
                </a:ext>
              </a:extLst>
            </p:cNvPr>
            <p:cNvSpPr/>
            <p:nvPr/>
          </p:nvSpPr>
          <p:spPr>
            <a:xfrm>
              <a:off x="-26583625" y="4077125"/>
              <a:ext cx="144925" cy="134700"/>
            </a:xfrm>
            <a:custGeom>
              <a:avLst/>
              <a:gdLst/>
              <a:ahLst/>
              <a:cxnLst/>
              <a:rect l="l" t="t" r="r" b="b"/>
              <a:pathLst>
                <a:path w="5797" h="5388" extrusionOk="0">
                  <a:moveTo>
                    <a:pt x="1355" y="0"/>
                  </a:moveTo>
                  <a:cubicBezTo>
                    <a:pt x="0" y="1386"/>
                    <a:pt x="158" y="3340"/>
                    <a:pt x="1292" y="4474"/>
                  </a:cubicBezTo>
                  <a:cubicBezTo>
                    <a:pt x="1890" y="5072"/>
                    <a:pt x="2710" y="5388"/>
                    <a:pt x="3497" y="5388"/>
                  </a:cubicBezTo>
                  <a:cubicBezTo>
                    <a:pt x="4348" y="5388"/>
                    <a:pt x="5135" y="5072"/>
                    <a:pt x="5797" y="4411"/>
                  </a:cubicBezTo>
                  <a:lnTo>
                    <a:pt x="4820" y="3434"/>
                  </a:lnTo>
                  <a:cubicBezTo>
                    <a:pt x="4431" y="3824"/>
                    <a:pt x="3964" y="3997"/>
                    <a:pt x="3516" y="3997"/>
                  </a:cubicBezTo>
                  <a:cubicBezTo>
                    <a:pt x="3058" y="3997"/>
                    <a:pt x="2619" y="3816"/>
                    <a:pt x="2300" y="3497"/>
                  </a:cubicBezTo>
                  <a:cubicBezTo>
                    <a:pt x="2174" y="3371"/>
                    <a:pt x="2174" y="3151"/>
                    <a:pt x="2300" y="3025"/>
                  </a:cubicBezTo>
                  <a:cubicBezTo>
                    <a:pt x="2347" y="2962"/>
                    <a:pt x="2434" y="2930"/>
                    <a:pt x="2524" y="2930"/>
                  </a:cubicBezTo>
                  <a:cubicBezTo>
                    <a:pt x="2615" y="2930"/>
                    <a:pt x="2710" y="2962"/>
                    <a:pt x="2773" y="3025"/>
                  </a:cubicBezTo>
                  <a:cubicBezTo>
                    <a:pt x="2962" y="3229"/>
                    <a:pt x="3214" y="3348"/>
                    <a:pt x="3481" y="3348"/>
                  </a:cubicBezTo>
                  <a:cubicBezTo>
                    <a:pt x="3749" y="3348"/>
                    <a:pt x="4033" y="3229"/>
                    <a:pt x="4285" y="2962"/>
                  </a:cubicBezTo>
                  <a:lnTo>
                    <a:pt x="1355" y="0"/>
                  </a:lnTo>
                  <a:close/>
                </a:path>
              </a:pathLst>
            </a:custGeom>
            <a:solidFill>
              <a:srgbClr val="5F7D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6006;p84">
              <a:extLst>
                <a:ext uri="{FF2B5EF4-FFF2-40B4-BE49-F238E27FC236}">
                  <a16:creationId xmlns:a16="http://schemas.microsoft.com/office/drawing/2014/main" id="{A9B1E9B1-233C-43DC-86E7-FEC851C0361C}"/>
                </a:ext>
              </a:extLst>
            </p:cNvPr>
            <p:cNvSpPr/>
            <p:nvPr/>
          </p:nvSpPr>
          <p:spPr>
            <a:xfrm>
              <a:off x="-26581275" y="3917025"/>
              <a:ext cx="311125" cy="295600"/>
            </a:xfrm>
            <a:custGeom>
              <a:avLst/>
              <a:gdLst/>
              <a:ahLst/>
              <a:cxnLst/>
              <a:rect l="l" t="t" r="r" b="b"/>
              <a:pathLst>
                <a:path w="12445" h="11824" extrusionOk="0">
                  <a:moveTo>
                    <a:pt x="3419" y="1356"/>
                  </a:moveTo>
                  <a:cubicBezTo>
                    <a:pt x="3506" y="1356"/>
                    <a:pt x="3592" y="1379"/>
                    <a:pt x="3655" y="1426"/>
                  </a:cubicBezTo>
                  <a:cubicBezTo>
                    <a:pt x="3781" y="1552"/>
                    <a:pt x="3781" y="1741"/>
                    <a:pt x="3655" y="1899"/>
                  </a:cubicBezTo>
                  <a:cubicBezTo>
                    <a:pt x="3592" y="1962"/>
                    <a:pt x="3506" y="1994"/>
                    <a:pt x="3419" y="1994"/>
                  </a:cubicBezTo>
                  <a:cubicBezTo>
                    <a:pt x="3332" y="1994"/>
                    <a:pt x="3246" y="1962"/>
                    <a:pt x="3183" y="1899"/>
                  </a:cubicBezTo>
                  <a:cubicBezTo>
                    <a:pt x="3057" y="1804"/>
                    <a:pt x="3057" y="1552"/>
                    <a:pt x="3183" y="1426"/>
                  </a:cubicBezTo>
                  <a:cubicBezTo>
                    <a:pt x="3246" y="1379"/>
                    <a:pt x="3332" y="1356"/>
                    <a:pt x="3419" y="1356"/>
                  </a:cubicBezTo>
                  <a:close/>
                  <a:moveTo>
                    <a:pt x="4364" y="2277"/>
                  </a:moveTo>
                  <a:cubicBezTo>
                    <a:pt x="4451" y="2277"/>
                    <a:pt x="4537" y="2309"/>
                    <a:pt x="4600" y="2372"/>
                  </a:cubicBezTo>
                  <a:cubicBezTo>
                    <a:pt x="4726" y="2498"/>
                    <a:pt x="4726" y="2718"/>
                    <a:pt x="4600" y="2844"/>
                  </a:cubicBezTo>
                  <a:cubicBezTo>
                    <a:pt x="4537" y="2907"/>
                    <a:pt x="4451" y="2939"/>
                    <a:pt x="4364" y="2939"/>
                  </a:cubicBezTo>
                  <a:cubicBezTo>
                    <a:pt x="4277" y="2939"/>
                    <a:pt x="4191" y="2907"/>
                    <a:pt x="4128" y="2844"/>
                  </a:cubicBezTo>
                  <a:cubicBezTo>
                    <a:pt x="4002" y="2750"/>
                    <a:pt x="4002" y="2529"/>
                    <a:pt x="4128" y="2372"/>
                  </a:cubicBezTo>
                  <a:cubicBezTo>
                    <a:pt x="4191" y="2309"/>
                    <a:pt x="4277" y="2277"/>
                    <a:pt x="4364" y="2277"/>
                  </a:cubicBezTo>
                  <a:close/>
                  <a:moveTo>
                    <a:pt x="3179" y="2561"/>
                  </a:moveTo>
                  <a:cubicBezTo>
                    <a:pt x="3269" y="2561"/>
                    <a:pt x="3356" y="2592"/>
                    <a:pt x="3403" y="2655"/>
                  </a:cubicBezTo>
                  <a:cubicBezTo>
                    <a:pt x="3529" y="2781"/>
                    <a:pt x="3529" y="2970"/>
                    <a:pt x="3403" y="3128"/>
                  </a:cubicBezTo>
                  <a:cubicBezTo>
                    <a:pt x="3356" y="3191"/>
                    <a:pt x="3269" y="3222"/>
                    <a:pt x="3179" y="3222"/>
                  </a:cubicBezTo>
                  <a:cubicBezTo>
                    <a:pt x="3088" y="3222"/>
                    <a:pt x="2994" y="3191"/>
                    <a:pt x="2931" y="3128"/>
                  </a:cubicBezTo>
                  <a:cubicBezTo>
                    <a:pt x="2836" y="3002"/>
                    <a:pt x="2836" y="2781"/>
                    <a:pt x="2931" y="2655"/>
                  </a:cubicBezTo>
                  <a:cubicBezTo>
                    <a:pt x="2994" y="2592"/>
                    <a:pt x="3088" y="2561"/>
                    <a:pt x="3179" y="2561"/>
                  </a:cubicBezTo>
                  <a:close/>
                  <a:moveTo>
                    <a:pt x="1970" y="2813"/>
                  </a:moveTo>
                  <a:cubicBezTo>
                    <a:pt x="2056" y="2813"/>
                    <a:pt x="2143" y="2844"/>
                    <a:pt x="2206" y="2907"/>
                  </a:cubicBezTo>
                  <a:cubicBezTo>
                    <a:pt x="2300" y="3002"/>
                    <a:pt x="2300" y="3254"/>
                    <a:pt x="2206" y="3380"/>
                  </a:cubicBezTo>
                  <a:cubicBezTo>
                    <a:pt x="2143" y="3427"/>
                    <a:pt x="2048" y="3451"/>
                    <a:pt x="1958" y="3451"/>
                  </a:cubicBezTo>
                  <a:cubicBezTo>
                    <a:pt x="1867" y="3451"/>
                    <a:pt x="1781" y="3427"/>
                    <a:pt x="1733" y="3380"/>
                  </a:cubicBezTo>
                  <a:cubicBezTo>
                    <a:pt x="1607" y="3254"/>
                    <a:pt x="1607" y="3002"/>
                    <a:pt x="1733" y="2907"/>
                  </a:cubicBezTo>
                  <a:cubicBezTo>
                    <a:pt x="1796" y="2844"/>
                    <a:pt x="1883" y="2813"/>
                    <a:pt x="1970" y="2813"/>
                  </a:cubicBezTo>
                  <a:close/>
                  <a:moveTo>
                    <a:pt x="2946" y="3789"/>
                  </a:moveTo>
                  <a:cubicBezTo>
                    <a:pt x="3033" y="3789"/>
                    <a:pt x="3120" y="3821"/>
                    <a:pt x="3183" y="3884"/>
                  </a:cubicBezTo>
                  <a:cubicBezTo>
                    <a:pt x="3309" y="4010"/>
                    <a:pt x="3309" y="4199"/>
                    <a:pt x="3183" y="4356"/>
                  </a:cubicBezTo>
                  <a:cubicBezTo>
                    <a:pt x="3120" y="4419"/>
                    <a:pt x="3033" y="4451"/>
                    <a:pt x="2946" y="4451"/>
                  </a:cubicBezTo>
                  <a:cubicBezTo>
                    <a:pt x="2860" y="4451"/>
                    <a:pt x="2773" y="4419"/>
                    <a:pt x="2710" y="4356"/>
                  </a:cubicBezTo>
                  <a:cubicBezTo>
                    <a:pt x="2584" y="4230"/>
                    <a:pt x="2584" y="4010"/>
                    <a:pt x="2710" y="3884"/>
                  </a:cubicBezTo>
                  <a:cubicBezTo>
                    <a:pt x="2773" y="3821"/>
                    <a:pt x="2860" y="3789"/>
                    <a:pt x="2946" y="3789"/>
                  </a:cubicBezTo>
                  <a:close/>
                  <a:moveTo>
                    <a:pt x="9480" y="7381"/>
                  </a:moveTo>
                  <a:cubicBezTo>
                    <a:pt x="9570" y="7381"/>
                    <a:pt x="9657" y="7412"/>
                    <a:pt x="9704" y="7475"/>
                  </a:cubicBezTo>
                  <a:cubicBezTo>
                    <a:pt x="9830" y="7570"/>
                    <a:pt x="9830" y="7822"/>
                    <a:pt x="9704" y="7948"/>
                  </a:cubicBezTo>
                  <a:cubicBezTo>
                    <a:pt x="9657" y="7995"/>
                    <a:pt x="9570" y="8019"/>
                    <a:pt x="9480" y="8019"/>
                  </a:cubicBezTo>
                  <a:cubicBezTo>
                    <a:pt x="9389" y="8019"/>
                    <a:pt x="9295" y="7995"/>
                    <a:pt x="9232" y="7948"/>
                  </a:cubicBezTo>
                  <a:cubicBezTo>
                    <a:pt x="9074" y="7822"/>
                    <a:pt x="9074" y="7633"/>
                    <a:pt x="9232" y="7475"/>
                  </a:cubicBezTo>
                  <a:cubicBezTo>
                    <a:pt x="9295" y="7412"/>
                    <a:pt x="9389" y="7381"/>
                    <a:pt x="9480" y="7381"/>
                  </a:cubicBezTo>
                  <a:close/>
                  <a:moveTo>
                    <a:pt x="5955" y="3640"/>
                  </a:moveTo>
                  <a:cubicBezTo>
                    <a:pt x="6223" y="3640"/>
                    <a:pt x="6491" y="3742"/>
                    <a:pt x="6680" y="3947"/>
                  </a:cubicBezTo>
                  <a:lnTo>
                    <a:pt x="8129" y="5396"/>
                  </a:lnTo>
                  <a:cubicBezTo>
                    <a:pt x="8538" y="5806"/>
                    <a:pt x="8538" y="6467"/>
                    <a:pt x="8129" y="6877"/>
                  </a:cubicBezTo>
                  <a:lnTo>
                    <a:pt x="7152" y="7853"/>
                  </a:lnTo>
                  <a:cubicBezTo>
                    <a:pt x="6963" y="8058"/>
                    <a:pt x="6695" y="8161"/>
                    <a:pt x="6428" y="8161"/>
                  </a:cubicBezTo>
                  <a:cubicBezTo>
                    <a:pt x="6160" y="8161"/>
                    <a:pt x="5892" y="8058"/>
                    <a:pt x="5703" y="7853"/>
                  </a:cubicBezTo>
                  <a:lnTo>
                    <a:pt x="4254" y="6404"/>
                  </a:lnTo>
                  <a:cubicBezTo>
                    <a:pt x="3844" y="5995"/>
                    <a:pt x="3844" y="5333"/>
                    <a:pt x="4254" y="4955"/>
                  </a:cubicBezTo>
                  <a:lnTo>
                    <a:pt x="5230" y="3947"/>
                  </a:lnTo>
                  <a:cubicBezTo>
                    <a:pt x="5419" y="3742"/>
                    <a:pt x="5687" y="3640"/>
                    <a:pt x="5955" y="3640"/>
                  </a:cubicBezTo>
                  <a:close/>
                  <a:moveTo>
                    <a:pt x="10464" y="8357"/>
                  </a:moveTo>
                  <a:cubicBezTo>
                    <a:pt x="10555" y="8357"/>
                    <a:pt x="10649" y="8389"/>
                    <a:pt x="10712" y="8452"/>
                  </a:cubicBezTo>
                  <a:cubicBezTo>
                    <a:pt x="10807" y="8578"/>
                    <a:pt x="10807" y="8799"/>
                    <a:pt x="10712" y="8925"/>
                  </a:cubicBezTo>
                  <a:cubicBezTo>
                    <a:pt x="10649" y="8988"/>
                    <a:pt x="10555" y="9019"/>
                    <a:pt x="10464" y="9019"/>
                  </a:cubicBezTo>
                  <a:cubicBezTo>
                    <a:pt x="10374" y="9019"/>
                    <a:pt x="10287" y="8988"/>
                    <a:pt x="10240" y="8925"/>
                  </a:cubicBezTo>
                  <a:cubicBezTo>
                    <a:pt x="10082" y="8799"/>
                    <a:pt x="10082" y="8610"/>
                    <a:pt x="10240" y="8452"/>
                  </a:cubicBezTo>
                  <a:cubicBezTo>
                    <a:pt x="10287" y="8389"/>
                    <a:pt x="10374" y="8357"/>
                    <a:pt x="10464" y="8357"/>
                  </a:cubicBezTo>
                  <a:close/>
                  <a:moveTo>
                    <a:pt x="9247" y="8602"/>
                  </a:moveTo>
                  <a:cubicBezTo>
                    <a:pt x="9334" y="8602"/>
                    <a:pt x="9421" y="8625"/>
                    <a:pt x="9484" y="8673"/>
                  </a:cubicBezTo>
                  <a:cubicBezTo>
                    <a:pt x="9610" y="8799"/>
                    <a:pt x="9610" y="9051"/>
                    <a:pt x="9484" y="9145"/>
                  </a:cubicBezTo>
                  <a:cubicBezTo>
                    <a:pt x="9421" y="9208"/>
                    <a:pt x="9334" y="9240"/>
                    <a:pt x="9247" y="9240"/>
                  </a:cubicBezTo>
                  <a:cubicBezTo>
                    <a:pt x="9161" y="9240"/>
                    <a:pt x="9074" y="9208"/>
                    <a:pt x="9011" y="9145"/>
                  </a:cubicBezTo>
                  <a:cubicBezTo>
                    <a:pt x="8854" y="9051"/>
                    <a:pt x="8854" y="8830"/>
                    <a:pt x="9011" y="8673"/>
                  </a:cubicBezTo>
                  <a:cubicBezTo>
                    <a:pt x="9074" y="8625"/>
                    <a:pt x="9161" y="8602"/>
                    <a:pt x="9247" y="8602"/>
                  </a:cubicBezTo>
                  <a:close/>
                  <a:moveTo>
                    <a:pt x="8030" y="8862"/>
                  </a:moveTo>
                  <a:cubicBezTo>
                    <a:pt x="8121" y="8862"/>
                    <a:pt x="8208" y="8893"/>
                    <a:pt x="8255" y="8956"/>
                  </a:cubicBezTo>
                  <a:cubicBezTo>
                    <a:pt x="8381" y="9082"/>
                    <a:pt x="8381" y="9303"/>
                    <a:pt x="8255" y="9429"/>
                  </a:cubicBezTo>
                  <a:cubicBezTo>
                    <a:pt x="8192" y="9492"/>
                    <a:pt x="8105" y="9523"/>
                    <a:pt x="8019" y="9523"/>
                  </a:cubicBezTo>
                  <a:cubicBezTo>
                    <a:pt x="7932" y="9523"/>
                    <a:pt x="7845" y="9492"/>
                    <a:pt x="7782" y="9429"/>
                  </a:cubicBezTo>
                  <a:cubicBezTo>
                    <a:pt x="7656" y="9303"/>
                    <a:pt x="7656" y="9082"/>
                    <a:pt x="7782" y="8956"/>
                  </a:cubicBezTo>
                  <a:cubicBezTo>
                    <a:pt x="7845" y="8893"/>
                    <a:pt x="7940" y="8862"/>
                    <a:pt x="8030" y="8862"/>
                  </a:cubicBezTo>
                  <a:close/>
                  <a:moveTo>
                    <a:pt x="8964" y="9862"/>
                  </a:moveTo>
                  <a:cubicBezTo>
                    <a:pt x="9050" y="9862"/>
                    <a:pt x="9137" y="9885"/>
                    <a:pt x="9200" y="9933"/>
                  </a:cubicBezTo>
                  <a:cubicBezTo>
                    <a:pt x="9326" y="10059"/>
                    <a:pt x="9326" y="10279"/>
                    <a:pt x="9200" y="10405"/>
                  </a:cubicBezTo>
                  <a:cubicBezTo>
                    <a:pt x="9137" y="10468"/>
                    <a:pt x="9050" y="10500"/>
                    <a:pt x="8964" y="10500"/>
                  </a:cubicBezTo>
                  <a:cubicBezTo>
                    <a:pt x="8877" y="10500"/>
                    <a:pt x="8791" y="10468"/>
                    <a:pt x="8727" y="10405"/>
                  </a:cubicBezTo>
                  <a:cubicBezTo>
                    <a:pt x="8601" y="10311"/>
                    <a:pt x="8601" y="10059"/>
                    <a:pt x="8727" y="9933"/>
                  </a:cubicBezTo>
                  <a:cubicBezTo>
                    <a:pt x="8791" y="9885"/>
                    <a:pt x="8877" y="9862"/>
                    <a:pt x="8964" y="9862"/>
                  </a:cubicBezTo>
                  <a:close/>
                  <a:moveTo>
                    <a:pt x="3415" y="1"/>
                  </a:moveTo>
                  <a:cubicBezTo>
                    <a:pt x="2616" y="1"/>
                    <a:pt x="1812" y="308"/>
                    <a:pt x="1198" y="922"/>
                  </a:cubicBezTo>
                  <a:cubicBezTo>
                    <a:pt x="1" y="2151"/>
                    <a:pt x="1" y="4104"/>
                    <a:pt x="1198" y="5333"/>
                  </a:cubicBezTo>
                  <a:lnTo>
                    <a:pt x="6806" y="10941"/>
                  </a:lnTo>
                  <a:cubicBezTo>
                    <a:pt x="7404" y="11508"/>
                    <a:pt x="8223" y="11823"/>
                    <a:pt x="9011" y="11823"/>
                  </a:cubicBezTo>
                  <a:cubicBezTo>
                    <a:pt x="9799" y="11823"/>
                    <a:pt x="10618" y="11508"/>
                    <a:pt x="11216" y="10941"/>
                  </a:cubicBezTo>
                  <a:cubicBezTo>
                    <a:pt x="12445" y="9712"/>
                    <a:pt x="12445" y="7727"/>
                    <a:pt x="11216" y="6530"/>
                  </a:cubicBezTo>
                  <a:lnTo>
                    <a:pt x="5609" y="922"/>
                  </a:lnTo>
                  <a:cubicBezTo>
                    <a:pt x="5010" y="308"/>
                    <a:pt x="4214" y="1"/>
                    <a:pt x="3415" y="1"/>
                  </a:cubicBezTo>
                  <a:close/>
                </a:path>
              </a:pathLst>
            </a:custGeom>
            <a:solidFill>
              <a:srgbClr val="5F7D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8" name="Slika 7">
            <a:extLst>
              <a:ext uri="{FF2B5EF4-FFF2-40B4-BE49-F238E27FC236}">
                <a16:creationId xmlns:a16="http://schemas.microsoft.com/office/drawing/2014/main" id="{CAD00356-6A80-4131-8012-C81F508D77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0209" y="1285156"/>
            <a:ext cx="420660" cy="420660"/>
          </a:xfrm>
          <a:prstGeom prst="rect">
            <a:avLst/>
          </a:prstGeom>
        </p:spPr>
      </p:pic>
      <p:pic>
        <p:nvPicPr>
          <p:cNvPr id="3" name="Slika 2">
            <a:extLst>
              <a:ext uri="{FF2B5EF4-FFF2-40B4-BE49-F238E27FC236}">
                <a16:creationId xmlns:a16="http://schemas.microsoft.com/office/drawing/2014/main" id="{3F9DB9AE-E30E-4F23-B631-609C809556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5999" y="1285156"/>
            <a:ext cx="440683" cy="440683"/>
          </a:xfrm>
          <a:prstGeom prst="rect">
            <a:avLst/>
          </a:prstGeom>
        </p:spPr>
      </p:pic>
      <p:sp>
        <p:nvSpPr>
          <p:cNvPr id="4" name="TekstniOkvir 3">
            <a:extLst>
              <a:ext uri="{FF2B5EF4-FFF2-40B4-BE49-F238E27FC236}">
                <a16:creationId xmlns:a16="http://schemas.microsoft.com/office/drawing/2014/main" id="{2D405413-051F-45F7-9E6C-918EBCAE4446}"/>
              </a:ext>
            </a:extLst>
          </p:cNvPr>
          <p:cNvSpPr txBox="1"/>
          <p:nvPr/>
        </p:nvSpPr>
        <p:spPr>
          <a:xfrm>
            <a:off x="758544" y="2917541"/>
            <a:ext cx="19931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0000"/>
                </a:solidFill>
              </a:rPr>
              <a:t>Slučaj 1.</a:t>
            </a:r>
          </a:p>
          <a:p>
            <a:r>
              <a:rPr lang="hr-HR" dirty="0"/>
              <a:t>Darovni ugovor s pravom doživotnog uživanja. </a:t>
            </a:r>
            <a:endParaRPr lang="en-US" dirty="0"/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9281A32C-375D-4020-8712-2551B5087011}"/>
              </a:ext>
            </a:extLst>
          </p:cNvPr>
          <p:cNvSpPr txBox="1"/>
          <p:nvPr/>
        </p:nvSpPr>
        <p:spPr>
          <a:xfrm>
            <a:off x="3943485" y="2940221"/>
            <a:ext cx="19931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0000"/>
                </a:solidFill>
              </a:rPr>
              <a:t>Slučaj 2.</a:t>
            </a:r>
          </a:p>
          <a:p>
            <a:r>
              <a:rPr lang="hr-HR" dirty="0"/>
              <a:t>Nepovjerenje u institucije.</a:t>
            </a:r>
            <a:endParaRPr lang="en-US" dirty="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5697C0F3-36F3-4FE0-8422-701F737705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1441606" y="2554221"/>
            <a:ext cx="257866" cy="193400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27E69A1E-97FC-40F3-8A99-A4D0259AE19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844" y="2529995"/>
            <a:ext cx="188992" cy="256054"/>
          </a:xfrm>
          <a:prstGeom prst="rect">
            <a:avLst/>
          </a:prstGeom>
        </p:spPr>
      </p:pic>
      <p:pic>
        <p:nvPicPr>
          <p:cNvPr id="2" name="Slika 1">
            <a:extLst>
              <a:ext uri="{FF2B5EF4-FFF2-40B4-BE49-F238E27FC236}">
                <a16:creationId xmlns:a16="http://schemas.microsoft.com/office/drawing/2014/main" id="{1D724E38-C06D-456E-99BD-AA5157C49AF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39074" y="2552311"/>
            <a:ext cx="188992" cy="256054"/>
          </a:xfrm>
          <a:prstGeom prst="rect">
            <a:avLst/>
          </a:prstGeom>
        </p:spPr>
      </p:pic>
      <p:sp>
        <p:nvSpPr>
          <p:cNvPr id="10" name="Pravokutnik 9">
            <a:extLst>
              <a:ext uri="{FF2B5EF4-FFF2-40B4-BE49-F238E27FC236}">
                <a16:creationId xmlns:a16="http://schemas.microsoft.com/office/drawing/2014/main" id="{6A395CE1-3657-4D15-9383-AC25D9CED67F}"/>
              </a:ext>
            </a:extLst>
          </p:cNvPr>
          <p:cNvSpPr/>
          <p:nvPr/>
        </p:nvSpPr>
        <p:spPr>
          <a:xfrm>
            <a:off x="6071494" y="2967708"/>
            <a:ext cx="21891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/>
              <a:t>Mreža podrške i suradnje za žrtve i svjedoke </a:t>
            </a:r>
            <a:r>
              <a:rPr lang="hr-HR" dirty="0" err="1"/>
              <a:t>kd</a:t>
            </a:r>
            <a:endParaRPr lang="en-US" dirty="0"/>
          </a:p>
        </p:txBody>
      </p: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A77230E5-5E79-466F-B006-CF07F495224C}"/>
              </a:ext>
            </a:extLst>
          </p:cNvPr>
          <p:cNvSpPr txBox="1"/>
          <p:nvPr/>
        </p:nvSpPr>
        <p:spPr>
          <a:xfrm>
            <a:off x="5446353" y="3999328"/>
            <a:ext cx="307209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dirty="0"/>
              <a:t>- Ovisnost o članovima obitelji, nemaju svoju privatnost, nemaju pristup telefonu, strah od ponavljanja nasilja…  </a:t>
            </a:r>
            <a:endParaRPr lang="en-US" sz="11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Google Shape;547;p55"/>
          <p:cNvSpPr txBox="1">
            <a:spLocks noGrp="1"/>
          </p:cNvSpPr>
          <p:nvPr>
            <p:ph type="title"/>
          </p:nvPr>
        </p:nvSpPr>
        <p:spPr>
          <a:xfrm>
            <a:off x="713224" y="445025"/>
            <a:ext cx="7749981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800" dirty="0"/>
              <a:t>Mreža podrške i suradnje za žrtve i svjedoke kaznenih djela i prekršajnih djela obiteljskog nasilja </a:t>
            </a:r>
            <a:endParaRPr sz="2800" dirty="0"/>
          </a:p>
        </p:txBody>
      </p:sp>
      <p:pic>
        <p:nvPicPr>
          <p:cNvPr id="15" name="Slika 14">
            <a:extLst>
              <a:ext uri="{FF2B5EF4-FFF2-40B4-BE49-F238E27FC236}">
                <a16:creationId xmlns:a16="http://schemas.microsoft.com/office/drawing/2014/main" id="{EEC0F063-EA39-4112-972A-5A871E55D0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774" y="1950305"/>
            <a:ext cx="3338478" cy="2003087"/>
          </a:xfrm>
          <a:prstGeom prst="rect">
            <a:avLst/>
          </a:prstGeom>
        </p:spPr>
      </p:pic>
      <p:sp>
        <p:nvSpPr>
          <p:cNvPr id="16" name="TekstniOkvir 15">
            <a:extLst>
              <a:ext uri="{FF2B5EF4-FFF2-40B4-BE49-F238E27FC236}">
                <a16:creationId xmlns:a16="http://schemas.microsoft.com/office/drawing/2014/main" id="{57EF7478-1FD4-4CED-923A-BFB9BFDCA27D}"/>
              </a:ext>
            </a:extLst>
          </p:cNvPr>
          <p:cNvSpPr txBox="1"/>
          <p:nvPr/>
        </p:nvSpPr>
        <p:spPr>
          <a:xfrm>
            <a:off x="4218254" y="2835122"/>
            <a:ext cx="38378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1200" dirty="0"/>
              <a:t>U sklopu Mreže pruža se e</a:t>
            </a:r>
            <a:r>
              <a:rPr lang="en-US" sz="1200" dirty="0" err="1"/>
              <a:t>mocionaln</a:t>
            </a:r>
            <a:r>
              <a:rPr lang="hr-HR" sz="1200" dirty="0"/>
              <a:t>a </a:t>
            </a:r>
            <a:r>
              <a:rPr lang="en-US" sz="1200" dirty="0" err="1"/>
              <a:t>podršk</a:t>
            </a:r>
            <a:r>
              <a:rPr lang="hr-HR" sz="1200" dirty="0"/>
              <a:t>a</a:t>
            </a:r>
            <a:r>
              <a:rPr lang="en-US" sz="1200" dirty="0"/>
              <a:t>,</a:t>
            </a:r>
            <a:r>
              <a:rPr lang="hr-HR" sz="1200" dirty="0"/>
              <a:t> usluge praktičnih informacija, informacija o pravima, pravno savjetovanje, psihološko savjetovanje</a:t>
            </a:r>
            <a:r>
              <a:rPr lang="en-US" sz="1200" dirty="0"/>
              <a:t> žrtvama </a:t>
            </a:r>
            <a:r>
              <a:rPr lang="en-US" sz="1200" dirty="0" err="1"/>
              <a:t>koje</a:t>
            </a:r>
            <a:r>
              <a:rPr lang="en-US" sz="1200" dirty="0"/>
              <a:t> </a:t>
            </a:r>
            <a:r>
              <a:rPr lang="en-US" sz="1200" dirty="0" err="1"/>
              <a:t>su</a:t>
            </a:r>
            <a:r>
              <a:rPr lang="en-US" sz="1200" dirty="0"/>
              <a:t> </a:t>
            </a:r>
            <a:r>
              <a:rPr lang="en-US" sz="1200" dirty="0" err="1"/>
              <a:t>prijavile</a:t>
            </a:r>
            <a:r>
              <a:rPr lang="en-US" sz="1200" dirty="0"/>
              <a:t> </a:t>
            </a:r>
            <a:r>
              <a:rPr lang="en-US" sz="1200" dirty="0" err="1"/>
              <a:t>kazneno</a:t>
            </a:r>
            <a:r>
              <a:rPr lang="en-US" sz="1200" dirty="0"/>
              <a:t> </a:t>
            </a:r>
            <a:r>
              <a:rPr lang="en-US" sz="1200" dirty="0" err="1"/>
              <a:t>djelo</a:t>
            </a:r>
            <a:r>
              <a:rPr lang="en-US" sz="1200" dirty="0"/>
              <a:t> </a:t>
            </a:r>
            <a:r>
              <a:rPr lang="en-US" sz="1200" dirty="0" err="1"/>
              <a:t>ili</a:t>
            </a:r>
            <a:r>
              <a:rPr lang="en-US" sz="1200" dirty="0"/>
              <a:t> </a:t>
            </a:r>
            <a:r>
              <a:rPr lang="en-US" sz="1200" dirty="0" err="1"/>
              <a:t>prekršaj</a:t>
            </a:r>
            <a:r>
              <a:rPr lang="en-US" sz="1200" dirty="0"/>
              <a:t> </a:t>
            </a:r>
            <a:r>
              <a:rPr lang="en-US" sz="1200" dirty="0" err="1"/>
              <a:t>kao</a:t>
            </a:r>
            <a:r>
              <a:rPr lang="en-US" sz="1200" dirty="0"/>
              <a:t> i </a:t>
            </a:r>
            <a:r>
              <a:rPr lang="en-US" sz="1200" dirty="0" err="1"/>
              <a:t>onima</a:t>
            </a:r>
            <a:r>
              <a:rPr lang="en-US" sz="1200" dirty="0"/>
              <a:t> </a:t>
            </a:r>
            <a:r>
              <a:rPr lang="en-US" sz="1200" dirty="0" err="1"/>
              <a:t>koje</a:t>
            </a:r>
            <a:r>
              <a:rPr lang="en-US" sz="1200" dirty="0"/>
              <a:t> </a:t>
            </a:r>
            <a:r>
              <a:rPr lang="hr-HR" sz="1200" dirty="0"/>
              <a:t>ih </a:t>
            </a:r>
            <a:r>
              <a:rPr lang="en-US" sz="1200" dirty="0" err="1"/>
              <a:t>nisu</a:t>
            </a:r>
            <a:r>
              <a:rPr lang="hr-HR" sz="1200" dirty="0"/>
              <a:t> prijavile.</a:t>
            </a:r>
          </a:p>
          <a:p>
            <a:pPr algn="just"/>
            <a:endParaRPr lang="hr-HR" sz="1200" dirty="0"/>
          </a:p>
          <a:p>
            <a:pPr algn="just"/>
            <a:r>
              <a:rPr lang="hr-HR" sz="1200" dirty="0"/>
              <a:t>Pružanje podrške p</a:t>
            </a:r>
            <a:r>
              <a:rPr lang="en-US" sz="1200" dirty="0" err="1"/>
              <a:t>ratnj</a:t>
            </a:r>
            <a:r>
              <a:rPr lang="hr-HR" sz="1200" dirty="0"/>
              <a:t>om</a:t>
            </a:r>
            <a:r>
              <a:rPr lang="en-US" sz="1200" dirty="0"/>
              <a:t> </a:t>
            </a:r>
            <a:r>
              <a:rPr lang="en-US" sz="1200" dirty="0" err="1"/>
              <a:t>žrtve</a:t>
            </a:r>
            <a:r>
              <a:rPr lang="en-US" sz="1200" dirty="0"/>
              <a:t> </a:t>
            </a:r>
            <a:r>
              <a:rPr lang="en-US" sz="1200" dirty="0" err="1"/>
              <a:t>prilikom</a:t>
            </a:r>
            <a:r>
              <a:rPr lang="en-US" sz="1200" dirty="0"/>
              <a:t> </a:t>
            </a:r>
            <a:r>
              <a:rPr lang="en-US" sz="1200" dirty="0" err="1"/>
              <a:t>sudjelovanja</a:t>
            </a:r>
            <a:r>
              <a:rPr lang="en-US" sz="1200" dirty="0"/>
              <a:t> u </a:t>
            </a:r>
            <a:r>
              <a:rPr lang="en-US" sz="1200" dirty="0" err="1"/>
              <a:t>radnjama</a:t>
            </a:r>
            <a:r>
              <a:rPr lang="en-US" sz="1200" dirty="0"/>
              <a:t> </a:t>
            </a:r>
            <a:r>
              <a:rPr lang="en-US" sz="1200" dirty="0" err="1"/>
              <a:t>nadležnih</a:t>
            </a:r>
            <a:r>
              <a:rPr lang="en-US" sz="1200" dirty="0"/>
              <a:t> </a:t>
            </a:r>
            <a:r>
              <a:rPr lang="en-US" sz="1200" dirty="0" err="1"/>
              <a:t>institucija</a:t>
            </a:r>
            <a:r>
              <a:rPr lang="en-US" sz="1200" dirty="0"/>
              <a:t> (</a:t>
            </a:r>
            <a:r>
              <a:rPr lang="en-US" sz="1200" dirty="0" err="1"/>
              <a:t>policija</a:t>
            </a:r>
            <a:r>
              <a:rPr lang="en-US" sz="1200" dirty="0"/>
              <a:t>, </a:t>
            </a:r>
            <a:r>
              <a:rPr lang="en-US" sz="1200" dirty="0" err="1"/>
              <a:t>državno</a:t>
            </a:r>
            <a:r>
              <a:rPr lang="en-US" sz="1200" dirty="0"/>
              <a:t> </a:t>
            </a:r>
            <a:r>
              <a:rPr lang="en-US" sz="1200" dirty="0" err="1"/>
              <a:t>odvjetništvo</a:t>
            </a:r>
            <a:r>
              <a:rPr lang="en-US" sz="1200" dirty="0"/>
              <a:t>, </a:t>
            </a:r>
            <a:r>
              <a:rPr lang="en-US" sz="1200" dirty="0" err="1"/>
              <a:t>centri</a:t>
            </a:r>
            <a:r>
              <a:rPr lang="en-US" sz="1200" dirty="0"/>
              <a:t> za </a:t>
            </a:r>
            <a:r>
              <a:rPr lang="en-US" sz="1200" dirty="0" err="1"/>
              <a:t>socijalnu</a:t>
            </a:r>
            <a:r>
              <a:rPr lang="en-US" sz="1200" dirty="0"/>
              <a:t> </a:t>
            </a:r>
            <a:r>
              <a:rPr lang="en-US" sz="1200" dirty="0" err="1"/>
              <a:t>skrb</a:t>
            </a:r>
            <a:r>
              <a:rPr lang="hr-HR" sz="1200" dirty="0"/>
              <a:t>, sud</a:t>
            </a:r>
            <a:r>
              <a:rPr lang="en-US" sz="1200" dirty="0"/>
              <a:t> </a:t>
            </a:r>
            <a:r>
              <a:rPr lang="en-US" sz="1200" dirty="0" err="1"/>
              <a:t>i</a:t>
            </a:r>
            <a:r>
              <a:rPr lang="en-US" sz="1200" dirty="0"/>
              <a:t> </a:t>
            </a:r>
            <a:r>
              <a:rPr lang="en-US" sz="1200" dirty="0" err="1"/>
              <a:t>druge</a:t>
            </a:r>
            <a:r>
              <a:rPr lang="en-US" sz="1200" dirty="0"/>
              <a:t> </a:t>
            </a:r>
            <a:r>
              <a:rPr lang="en-US" sz="1200" dirty="0" err="1"/>
              <a:t>institucije</a:t>
            </a:r>
            <a:r>
              <a:rPr lang="en-US" sz="1200" dirty="0"/>
              <a:t>)</a:t>
            </a:r>
            <a:r>
              <a:rPr lang="hr-HR" sz="1200" dirty="0"/>
              <a:t> u svojstvu osobe od povjerenja. </a:t>
            </a:r>
            <a:endParaRPr lang="en-US" dirty="0"/>
          </a:p>
        </p:txBody>
      </p:sp>
      <p:sp>
        <p:nvSpPr>
          <p:cNvPr id="2" name="TekstniOkvir 1">
            <a:extLst>
              <a:ext uri="{FF2B5EF4-FFF2-40B4-BE49-F238E27FC236}">
                <a16:creationId xmlns:a16="http://schemas.microsoft.com/office/drawing/2014/main" id="{26D699A0-756B-40E5-B40D-630214CE4283}"/>
              </a:ext>
            </a:extLst>
          </p:cNvPr>
          <p:cNvSpPr txBox="1"/>
          <p:nvPr/>
        </p:nvSpPr>
        <p:spPr>
          <a:xfrm>
            <a:off x="4218254" y="1634793"/>
            <a:ext cx="38378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/>
              <a:t>Mreža </a:t>
            </a:r>
            <a:r>
              <a:rPr lang="en-US" sz="1200" dirty="0" err="1"/>
              <a:t>podrške</a:t>
            </a:r>
            <a:r>
              <a:rPr lang="en-US" sz="1200" dirty="0"/>
              <a:t> i </a:t>
            </a:r>
            <a:r>
              <a:rPr lang="en-US" sz="1200" dirty="0" err="1"/>
              <a:t>suradnje</a:t>
            </a:r>
            <a:r>
              <a:rPr lang="en-US" sz="1200" dirty="0"/>
              <a:t> za </a:t>
            </a:r>
            <a:r>
              <a:rPr lang="en-US" sz="1200" dirty="0" err="1"/>
              <a:t>žrtve</a:t>
            </a:r>
            <a:r>
              <a:rPr lang="en-US" sz="1200" dirty="0"/>
              <a:t> i </a:t>
            </a:r>
            <a:r>
              <a:rPr lang="en-US" sz="1200" dirty="0" err="1"/>
              <a:t>svjedoke</a:t>
            </a:r>
            <a:r>
              <a:rPr lang="en-US" sz="1200" dirty="0"/>
              <a:t> </a:t>
            </a:r>
            <a:r>
              <a:rPr lang="en-US" sz="1200" dirty="0" err="1"/>
              <a:t>kaznenih</a:t>
            </a:r>
            <a:r>
              <a:rPr lang="en-US" sz="1200" dirty="0"/>
              <a:t> </a:t>
            </a:r>
            <a:r>
              <a:rPr lang="en-US" sz="1200" dirty="0" err="1"/>
              <a:t>djela</a:t>
            </a:r>
            <a:r>
              <a:rPr lang="en-US" sz="1200" dirty="0"/>
              <a:t> je </a:t>
            </a:r>
            <a:r>
              <a:rPr lang="hr-HR" sz="1200" dirty="0"/>
              <a:t>M</a:t>
            </a:r>
            <a:r>
              <a:rPr lang="en-US" sz="1200" dirty="0" err="1"/>
              <a:t>reža</a:t>
            </a:r>
            <a:r>
              <a:rPr lang="en-US" sz="1200" dirty="0"/>
              <a:t> od 11 </a:t>
            </a:r>
            <a:r>
              <a:rPr lang="en-US" sz="1200" dirty="0" err="1"/>
              <a:t>organizacija</a:t>
            </a:r>
            <a:r>
              <a:rPr lang="en-US" sz="1200" dirty="0"/>
              <a:t> </a:t>
            </a:r>
            <a:r>
              <a:rPr lang="en-US" sz="1200" dirty="0" err="1"/>
              <a:t>civilnog</a:t>
            </a:r>
            <a:r>
              <a:rPr lang="en-US" sz="1200" dirty="0"/>
              <a:t> </a:t>
            </a:r>
            <a:r>
              <a:rPr lang="en-US" sz="1200" dirty="0" err="1"/>
              <a:t>društva</a:t>
            </a:r>
            <a:r>
              <a:rPr lang="en-US" sz="1200" dirty="0"/>
              <a:t> </a:t>
            </a:r>
            <a:r>
              <a:rPr lang="en-US" sz="1200" dirty="0" err="1"/>
              <a:t>koje</a:t>
            </a:r>
            <a:r>
              <a:rPr lang="en-US" sz="1200" dirty="0"/>
              <a:t> </a:t>
            </a:r>
            <a:r>
              <a:rPr lang="en-US" sz="1200" dirty="0" err="1"/>
              <a:t>pružaju</a:t>
            </a:r>
            <a:r>
              <a:rPr lang="en-US" sz="1200" dirty="0"/>
              <a:t> </a:t>
            </a:r>
            <a:r>
              <a:rPr lang="en-US" sz="1200" dirty="0" err="1"/>
              <a:t>pomoć</a:t>
            </a:r>
            <a:r>
              <a:rPr lang="en-US" sz="1200" dirty="0"/>
              <a:t> i podršku žrtvama i svjedocima</a:t>
            </a:r>
            <a:r>
              <a:rPr lang="hr-HR" sz="1200" dirty="0"/>
              <a:t> </a:t>
            </a:r>
            <a:r>
              <a:rPr lang="en-US" sz="1200" dirty="0" err="1"/>
              <a:t>kaznenih</a:t>
            </a:r>
            <a:r>
              <a:rPr lang="en-US" sz="1200" dirty="0"/>
              <a:t> </a:t>
            </a:r>
            <a:r>
              <a:rPr lang="en-US" sz="1200" dirty="0" err="1"/>
              <a:t>djela</a:t>
            </a:r>
            <a:r>
              <a:rPr lang="en-US" sz="1200" dirty="0"/>
              <a:t> (</a:t>
            </a:r>
            <a:r>
              <a:rPr lang="en-US" sz="1200" dirty="0" err="1"/>
              <a:t>i</a:t>
            </a:r>
            <a:r>
              <a:rPr lang="en-US" sz="1200" dirty="0"/>
              <a:t> </a:t>
            </a:r>
            <a:r>
              <a:rPr lang="en-US" sz="1200" dirty="0" err="1"/>
              <a:t>prekršajnih</a:t>
            </a:r>
            <a:r>
              <a:rPr lang="en-US" sz="1200" dirty="0"/>
              <a:t> </a:t>
            </a:r>
            <a:r>
              <a:rPr lang="en-US" sz="1200" dirty="0" err="1"/>
              <a:t>djela</a:t>
            </a:r>
            <a:r>
              <a:rPr lang="en-US" sz="1200" dirty="0"/>
              <a:t> </a:t>
            </a:r>
            <a:r>
              <a:rPr lang="en-US" sz="1200" dirty="0" err="1"/>
              <a:t>nasilja</a:t>
            </a:r>
            <a:r>
              <a:rPr lang="en-US" sz="1200" dirty="0"/>
              <a:t> u </a:t>
            </a:r>
            <a:r>
              <a:rPr lang="en-US" sz="1200" dirty="0" err="1"/>
              <a:t>obitelji</a:t>
            </a:r>
            <a:r>
              <a:rPr lang="en-US" sz="1200" dirty="0"/>
              <a:t>) </a:t>
            </a:r>
            <a:r>
              <a:rPr lang="en-US" sz="1200" dirty="0" err="1"/>
              <a:t>na</a:t>
            </a:r>
            <a:r>
              <a:rPr lang="en-US" sz="1200" dirty="0"/>
              <a:t> </a:t>
            </a:r>
            <a:r>
              <a:rPr lang="en-US" sz="1200" dirty="0" err="1"/>
              <a:t>području</a:t>
            </a:r>
            <a:r>
              <a:rPr lang="en-US" sz="1200" dirty="0"/>
              <a:t> 1</a:t>
            </a:r>
            <a:r>
              <a:rPr lang="hr-HR" sz="1200" dirty="0"/>
              <a:t>7</a:t>
            </a:r>
            <a:r>
              <a:rPr lang="en-US" sz="1200" dirty="0"/>
              <a:t> </a:t>
            </a:r>
            <a:r>
              <a:rPr lang="en-US" sz="1200" dirty="0" err="1"/>
              <a:t>županija</a:t>
            </a:r>
            <a:r>
              <a:rPr lang="en-US" sz="1200" dirty="0"/>
              <a:t> </a:t>
            </a:r>
            <a:r>
              <a:rPr lang="hr-HR" sz="1200" dirty="0"/>
              <a:t>koju financijski podržava Ministarstvo pravosuđa i uprave. 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Google Shape;672;p60"/>
          <p:cNvSpPr txBox="1"/>
          <p:nvPr/>
        </p:nvSpPr>
        <p:spPr>
          <a:xfrm>
            <a:off x="557678" y="1947687"/>
            <a:ext cx="4514903" cy="30635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2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(1) </a:t>
            </a:r>
            <a:r>
              <a:rPr lang="en-US" sz="1200" dirty="0" err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Usluga</a:t>
            </a:r>
            <a:r>
              <a:rPr lang="en-US" sz="12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200" dirty="0" err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pomoći</a:t>
            </a:r>
            <a:r>
              <a:rPr lang="en-US" sz="12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u </a:t>
            </a:r>
            <a:r>
              <a:rPr lang="en-US" sz="1200" dirty="0" err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kući</a:t>
            </a:r>
            <a:r>
              <a:rPr lang="en-US" sz="12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200" dirty="0" err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odobrava</a:t>
            </a:r>
            <a:r>
              <a:rPr lang="en-US" sz="12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se </a:t>
            </a:r>
            <a:r>
              <a:rPr lang="en-US" sz="1200" dirty="0" err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osobi</a:t>
            </a:r>
            <a:r>
              <a:rPr lang="en-US" sz="12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200" dirty="0" err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iz</a:t>
            </a:r>
            <a:r>
              <a:rPr lang="en-US" sz="12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200" dirty="0" err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članka</a:t>
            </a:r>
            <a:r>
              <a:rPr lang="en-US" sz="12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10</a:t>
            </a:r>
            <a:r>
              <a:rPr lang="hr-HR" sz="12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</a:t>
            </a:r>
            <a:r>
              <a:rPr lang="en-US" sz="12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. </a:t>
            </a:r>
            <a:r>
              <a:rPr lang="en-US" sz="1200" dirty="0" err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ovoga</a:t>
            </a:r>
            <a:r>
              <a:rPr lang="en-US" sz="12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200" dirty="0" err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Zakona</a:t>
            </a:r>
            <a:r>
              <a:rPr lang="en-US" sz="12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200" dirty="0" err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ako</a:t>
            </a:r>
            <a:r>
              <a:rPr lang="en-US" sz="12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:</a:t>
            </a:r>
          </a:p>
          <a:p>
            <a:pPr lvl="0"/>
            <a:endParaRPr lang="en-US" sz="1200" dirty="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lvl="0"/>
            <a:r>
              <a:rPr lang="en-US" sz="12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1. </a:t>
            </a:r>
            <a:r>
              <a:rPr lang="en-US" sz="1200" dirty="0" err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nema</a:t>
            </a:r>
            <a:r>
              <a:rPr lang="en-US" sz="12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u </a:t>
            </a:r>
            <a:r>
              <a:rPr lang="en-US" sz="1200" dirty="0" err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vlasništvu</a:t>
            </a:r>
            <a:r>
              <a:rPr lang="en-US" sz="12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200" dirty="0" err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imovinu</a:t>
            </a:r>
            <a:r>
              <a:rPr lang="en-US" sz="12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200" dirty="0" err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kojom</a:t>
            </a:r>
            <a:r>
              <a:rPr lang="en-US" sz="12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200" dirty="0" err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može</a:t>
            </a:r>
            <a:r>
              <a:rPr lang="en-US" sz="12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200" dirty="0" err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osigurati</a:t>
            </a:r>
            <a:r>
              <a:rPr lang="en-US" sz="12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200" dirty="0" err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sredstva</a:t>
            </a:r>
            <a:r>
              <a:rPr lang="en-US" sz="12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za </a:t>
            </a:r>
            <a:r>
              <a:rPr lang="en-US" sz="1200" dirty="0" err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zadovoljavanje</a:t>
            </a:r>
            <a:r>
              <a:rPr lang="en-US" sz="12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200" dirty="0" err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svakodnevnih</a:t>
            </a:r>
            <a:r>
              <a:rPr lang="en-US" sz="12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200" dirty="0" err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životnih</a:t>
            </a:r>
            <a:r>
              <a:rPr lang="en-US" sz="12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200" dirty="0" err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potreba</a:t>
            </a:r>
            <a:r>
              <a:rPr lang="en-US" sz="12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en-US" sz="1200" dirty="0" err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osim</a:t>
            </a:r>
            <a:r>
              <a:rPr lang="en-US" sz="12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200" dirty="0" err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stana</a:t>
            </a:r>
            <a:r>
              <a:rPr lang="en-US" sz="12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200" dirty="0" err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ili</a:t>
            </a:r>
            <a:r>
              <a:rPr lang="en-US" sz="12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200" dirty="0" err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kuće</a:t>
            </a:r>
            <a:r>
              <a:rPr lang="en-US" sz="12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200" dirty="0" err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koju</a:t>
            </a:r>
            <a:r>
              <a:rPr lang="en-US" sz="12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200" dirty="0" err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osoba</a:t>
            </a:r>
            <a:r>
              <a:rPr lang="en-US" sz="12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200" dirty="0" err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koristi</a:t>
            </a:r>
            <a:r>
              <a:rPr lang="en-US" sz="12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za </a:t>
            </a:r>
            <a:r>
              <a:rPr lang="en-US" sz="1200" dirty="0" err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stanovanje</a:t>
            </a:r>
            <a:endParaRPr lang="en-US" sz="1200" dirty="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lvl="0"/>
            <a:endParaRPr lang="en-US" sz="1200" dirty="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lvl="0"/>
            <a:r>
              <a:rPr lang="en-US" sz="12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</a:t>
            </a:r>
            <a:r>
              <a:rPr lang="en-US" sz="1200" dirty="0" err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nije</a:t>
            </a:r>
            <a:r>
              <a:rPr lang="en-US" sz="12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200" dirty="0" err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sklopila</a:t>
            </a:r>
            <a:r>
              <a:rPr lang="en-US" sz="12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200" dirty="0" err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ugovor</a:t>
            </a:r>
            <a:r>
              <a:rPr lang="en-US" sz="12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o </a:t>
            </a:r>
            <a:r>
              <a:rPr lang="en-US" sz="1200" dirty="0" err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doživotnom</a:t>
            </a:r>
            <a:r>
              <a:rPr lang="en-US" sz="12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200" dirty="0" err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ili</a:t>
            </a:r>
            <a:r>
              <a:rPr lang="en-US" sz="12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200" dirty="0" err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dosmrtnom</a:t>
            </a:r>
            <a:r>
              <a:rPr lang="en-US" sz="12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200" dirty="0" err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uzdržavanju</a:t>
            </a:r>
            <a:r>
              <a:rPr lang="en-US" sz="12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en-US" sz="1200" dirty="0" err="1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osim</a:t>
            </a:r>
            <a:r>
              <a:rPr lang="en-US" sz="1200" dirty="0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 u </a:t>
            </a:r>
            <a:r>
              <a:rPr lang="en-US" sz="1200" dirty="0" err="1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slučaju</a:t>
            </a:r>
            <a:r>
              <a:rPr lang="en-US" sz="1200" dirty="0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pokretanja</a:t>
            </a:r>
            <a:r>
              <a:rPr lang="en-US" sz="1200" dirty="0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postupka</a:t>
            </a:r>
            <a:r>
              <a:rPr lang="en-US" sz="1200" dirty="0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 za </a:t>
            </a:r>
            <a:r>
              <a:rPr lang="en-US" sz="1200" dirty="0" err="1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raskid</a:t>
            </a:r>
            <a:r>
              <a:rPr lang="en-US" sz="1200" dirty="0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en-US" sz="1200" dirty="0" err="1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utvrđenje</a:t>
            </a:r>
            <a:r>
              <a:rPr lang="en-US" sz="1200" dirty="0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ništetnosti</a:t>
            </a:r>
            <a:r>
              <a:rPr lang="en-US" sz="1200" dirty="0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ili</a:t>
            </a:r>
            <a:r>
              <a:rPr lang="en-US" sz="1200" dirty="0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poništaj</a:t>
            </a:r>
            <a:r>
              <a:rPr lang="en-US" sz="1200" dirty="0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ugovora</a:t>
            </a:r>
            <a:endParaRPr lang="en-US" sz="1200" dirty="0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lvl="0"/>
            <a:endParaRPr lang="en-US" sz="1200" dirty="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lvl="0"/>
            <a:r>
              <a:rPr lang="en-US" sz="12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3. je </a:t>
            </a:r>
            <a:r>
              <a:rPr lang="en-US" sz="1200" dirty="0" err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prosječan</a:t>
            </a:r>
            <a:r>
              <a:rPr lang="en-US" sz="12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200" dirty="0" err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mjesečni</a:t>
            </a:r>
            <a:r>
              <a:rPr lang="en-US" sz="12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200" dirty="0" err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prihod</a:t>
            </a:r>
            <a:r>
              <a:rPr lang="en-US" sz="12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200" dirty="0" err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samca</a:t>
            </a:r>
            <a:r>
              <a:rPr lang="en-US" sz="12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200" dirty="0" err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ili</a:t>
            </a:r>
            <a:r>
              <a:rPr lang="en-US" sz="12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200" dirty="0" err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članova</a:t>
            </a:r>
            <a:r>
              <a:rPr lang="en-US" sz="12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200" dirty="0" err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kućanstva</a:t>
            </a:r>
            <a:r>
              <a:rPr lang="en-US" sz="12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u </a:t>
            </a:r>
            <a:r>
              <a:rPr lang="en-US" sz="1200" dirty="0" err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prethodna</a:t>
            </a:r>
            <a:r>
              <a:rPr lang="en-US" sz="12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tri </a:t>
            </a:r>
            <a:r>
              <a:rPr lang="en-US" sz="1200" dirty="0" err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mjeseca</a:t>
            </a:r>
            <a:r>
              <a:rPr lang="en-US" sz="12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200" dirty="0" err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prije</a:t>
            </a:r>
            <a:r>
              <a:rPr lang="en-US" sz="12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200" dirty="0" err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pokretanja</a:t>
            </a:r>
            <a:r>
              <a:rPr lang="en-US" sz="12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200" dirty="0" err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postupka</a:t>
            </a:r>
            <a:r>
              <a:rPr lang="en-US" sz="12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200" dirty="0" err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manji</a:t>
            </a:r>
            <a:r>
              <a:rPr lang="en-US" sz="12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od 300 % </a:t>
            </a:r>
            <a:r>
              <a:rPr lang="en-US" sz="1200" dirty="0" err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osnovice</a:t>
            </a:r>
            <a:r>
              <a:rPr lang="en-US" sz="12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200" dirty="0" err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iz</a:t>
            </a:r>
            <a:r>
              <a:rPr lang="en-US" sz="12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200" dirty="0" err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članka</a:t>
            </a:r>
            <a:r>
              <a:rPr lang="en-US" sz="12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22. </a:t>
            </a:r>
            <a:r>
              <a:rPr lang="en-US" sz="1200" dirty="0" err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stavka</a:t>
            </a:r>
            <a:r>
              <a:rPr lang="en-US" sz="12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2. </a:t>
            </a:r>
            <a:r>
              <a:rPr lang="en-US" sz="1200" dirty="0" err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ovoga</a:t>
            </a:r>
            <a:r>
              <a:rPr lang="en-US" sz="12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200" dirty="0" err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Zakona</a:t>
            </a:r>
            <a:r>
              <a:rPr lang="en-US" sz="12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1200" dirty="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74" name="Google Shape;674;p60"/>
          <p:cNvSpPr txBox="1"/>
          <p:nvPr/>
        </p:nvSpPr>
        <p:spPr>
          <a:xfrm>
            <a:off x="557678" y="1591887"/>
            <a:ext cx="3547107" cy="71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hr-HR" b="1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Zakon o socijalnoj skrbi (NN 18/22, 46/22</a:t>
            </a:r>
            <a:r>
              <a:rPr lang="hr-HR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)</a:t>
            </a:r>
            <a:endParaRPr dirty="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CCCFE0A8-C3AF-4A00-AC10-25E2752773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0052" y="2716501"/>
            <a:ext cx="2712795" cy="1525947"/>
          </a:xfrm>
          <a:prstGeom prst="rect">
            <a:avLst/>
          </a:prstGeom>
        </p:spPr>
      </p:pic>
      <p:sp>
        <p:nvSpPr>
          <p:cNvPr id="4" name="TekstniOkvir 3">
            <a:extLst>
              <a:ext uri="{FF2B5EF4-FFF2-40B4-BE49-F238E27FC236}">
                <a16:creationId xmlns:a16="http://schemas.microsoft.com/office/drawing/2014/main" id="{9D62B7F1-A841-4122-A041-4CDB996F4094}"/>
              </a:ext>
            </a:extLst>
          </p:cNvPr>
          <p:cNvSpPr txBox="1"/>
          <p:nvPr/>
        </p:nvSpPr>
        <p:spPr>
          <a:xfrm>
            <a:off x="624423" y="423998"/>
            <a:ext cx="71112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Problem ostvarivanja različitih socijalnih prava ako su korisnici uzdržavanja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15516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" name="Google Shape;646;p59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6480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Što možemo učiniti?</a:t>
            </a:r>
            <a:endParaRPr dirty="0"/>
          </a:p>
        </p:txBody>
      </p:sp>
      <p:sp>
        <p:nvSpPr>
          <p:cNvPr id="648" name="Google Shape;648;p59"/>
          <p:cNvSpPr txBox="1">
            <a:spLocks noGrp="1"/>
          </p:cNvSpPr>
          <p:nvPr>
            <p:ph type="subTitle" idx="2"/>
          </p:nvPr>
        </p:nvSpPr>
        <p:spPr>
          <a:xfrm>
            <a:off x="4946206" y="1960019"/>
            <a:ext cx="2031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Prethodno savjetovanje - Ojačati ovlaštene pružatelje besplatne pravne pomoći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0" name="Google Shape;650;p59"/>
          <p:cNvSpPr txBox="1">
            <a:spLocks noGrp="1"/>
          </p:cNvSpPr>
          <p:nvPr>
            <p:ph type="subTitle" idx="4"/>
          </p:nvPr>
        </p:nvSpPr>
        <p:spPr>
          <a:xfrm>
            <a:off x="2065429" y="2001688"/>
            <a:ext cx="2031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Ukinuti zakonske odredbe o ugovorima o </a:t>
            </a:r>
            <a:r>
              <a:rPr lang="hr-HR" dirty="0" err="1"/>
              <a:t>dosmrtnom</a:t>
            </a:r>
            <a:r>
              <a:rPr lang="hr-HR" dirty="0"/>
              <a:t> uzdržavanju</a:t>
            </a:r>
            <a:endParaRPr dirty="0"/>
          </a:p>
        </p:txBody>
      </p:sp>
      <p:sp>
        <p:nvSpPr>
          <p:cNvPr id="652" name="Google Shape;652;p59"/>
          <p:cNvSpPr txBox="1">
            <a:spLocks noGrp="1"/>
          </p:cNvSpPr>
          <p:nvPr>
            <p:ph type="subTitle" idx="6"/>
          </p:nvPr>
        </p:nvSpPr>
        <p:spPr>
          <a:xfrm>
            <a:off x="4995757" y="3805364"/>
            <a:ext cx="2031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Hitni sudski postupci </a:t>
            </a:r>
            <a:endParaRPr dirty="0"/>
          </a:p>
        </p:txBody>
      </p:sp>
      <p:sp>
        <p:nvSpPr>
          <p:cNvPr id="654" name="Google Shape;654;p59"/>
          <p:cNvSpPr txBox="1">
            <a:spLocks noGrp="1"/>
          </p:cNvSpPr>
          <p:nvPr>
            <p:ph type="subTitle" idx="8"/>
          </p:nvPr>
        </p:nvSpPr>
        <p:spPr>
          <a:xfrm>
            <a:off x="2095742" y="3805364"/>
            <a:ext cx="2031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Oformiti sustav nadzora</a:t>
            </a:r>
            <a:endParaRPr dirty="0"/>
          </a:p>
        </p:txBody>
      </p:sp>
      <p:pic>
        <p:nvPicPr>
          <p:cNvPr id="10" name="Slika 9">
            <a:extLst>
              <a:ext uri="{FF2B5EF4-FFF2-40B4-BE49-F238E27FC236}">
                <a16:creationId xmlns:a16="http://schemas.microsoft.com/office/drawing/2014/main" id="{C3E126D5-D295-4D77-BCC4-CEE190C561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8811" y="3434983"/>
            <a:ext cx="365792" cy="365792"/>
          </a:xfrm>
          <a:prstGeom prst="rect">
            <a:avLst/>
          </a:prstGeom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F9D2F6A9-ECDE-479D-B204-59586192BD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8820" y="3434983"/>
            <a:ext cx="420660" cy="420660"/>
          </a:xfrm>
          <a:prstGeom prst="rect">
            <a:avLst/>
          </a:prstGeom>
        </p:spPr>
      </p:pic>
      <p:pic>
        <p:nvPicPr>
          <p:cNvPr id="12" name="Slika 11">
            <a:extLst>
              <a:ext uri="{FF2B5EF4-FFF2-40B4-BE49-F238E27FC236}">
                <a16:creationId xmlns:a16="http://schemas.microsoft.com/office/drawing/2014/main" id="{55CA4B5B-154A-4E21-A20A-1BE1D71AF9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22137" y="1591856"/>
            <a:ext cx="353599" cy="353599"/>
          </a:xfrm>
          <a:prstGeom prst="rect">
            <a:avLst/>
          </a:prstGeom>
        </p:spPr>
      </p:pic>
      <p:pic>
        <p:nvPicPr>
          <p:cNvPr id="13" name="Slika 12">
            <a:extLst>
              <a:ext uri="{FF2B5EF4-FFF2-40B4-BE49-F238E27FC236}">
                <a16:creationId xmlns:a16="http://schemas.microsoft.com/office/drawing/2014/main" id="{AF0DF419-0C0C-4476-B2E2-2189E87C708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34893" y="1610146"/>
            <a:ext cx="353599" cy="33530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" name="Google Shape;806;p68"/>
          <p:cNvSpPr txBox="1">
            <a:spLocks noGrp="1"/>
          </p:cNvSpPr>
          <p:nvPr>
            <p:ph type="subTitle" idx="1"/>
          </p:nvPr>
        </p:nvSpPr>
        <p:spPr>
          <a:xfrm>
            <a:off x="2511536" y="1757466"/>
            <a:ext cx="3957600" cy="177077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>
              <a:buClr>
                <a:srgbClr val="000000"/>
              </a:buClr>
              <a:buNone/>
            </a:pPr>
            <a:r>
              <a:rPr lang="hr-HR" dirty="0">
                <a:solidFill>
                  <a:srgbClr val="000000"/>
                </a:solidFill>
              </a:rPr>
              <a:t>Informativno pravni centar</a:t>
            </a:r>
          </a:p>
          <a:p>
            <a:pPr marL="0" marR="0" lvl="0" indent="0">
              <a:buClr>
                <a:srgbClr val="000000"/>
              </a:buClr>
              <a:buNone/>
            </a:pPr>
            <a:r>
              <a:rPr lang="hr-HR" dirty="0">
                <a:solidFill>
                  <a:srgbClr val="000000"/>
                </a:solidFill>
              </a:rPr>
              <a:t>info@ipc.com.hr</a:t>
            </a:r>
          </a:p>
          <a:p>
            <a:pPr marL="0" marR="0" lvl="0" indent="0">
              <a:buClr>
                <a:srgbClr val="000000"/>
              </a:buClr>
              <a:buNone/>
            </a:pPr>
            <a:r>
              <a:rPr lang="hr-HR" dirty="0">
                <a:solidFill>
                  <a:srgbClr val="000000"/>
                </a:solidFill>
              </a:rPr>
              <a:t>035 448 533</a:t>
            </a:r>
          </a:p>
          <a:p>
            <a:pPr marL="0" marR="0" lvl="0" indent="0">
              <a:buClr>
                <a:srgbClr val="000000"/>
              </a:buClr>
              <a:buNone/>
            </a:pPr>
            <a:endParaRPr lang="hr-HR" dirty="0">
              <a:solidFill>
                <a:srgbClr val="000000"/>
              </a:solidFill>
            </a:endParaRPr>
          </a:p>
          <a:p>
            <a:pPr marL="0" marR="0" lvl="0" indent="0">
              <a:buClr>
                <a:srgbClr val="000000"/>
              </a:buClr>
              <a:buNone/>
            </a:pPr>
            <a:endParaRPr lang="hr-HR" dirty="0">
              <a:solidFill>
                <a:srgbClr val="000000"/>
              </a:solidFill>
            </a:endParaRPr>
          </a:p>
        </p:txBody>
      </p:sp>
      <p:sp>
        <p:nvSpPr>
          <p:cNvPr id="807" name="Google Shape;807;p68"/>
          <p:cNvSpPr txBox="1">
            <a:spLocks noGrp="1"/>
          </p:cNvSpPr>
          <p:nvPr>
            <p:ph type="title"/>
          </p:nvPr>
        </p:nvSpPr>
        <p:spPr>
          <a:xfrm>
            <a:off x="3178965" y="-480560"/>
            <a:ext cx="2966635" cy="244284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hr-HR" sz="7000" dirty="0">
                <a:solidFill>
                  <a:srgbClr val="000000"/>
                </a:solidFill>
              </a:rPr>
              <a:t>          Hvala!</a:t>
            </a:r>
            <a:endParaRPr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30FD2E98-2B18-48E5-8D7B-A2E6948EB9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9771" y="3071001"/>
            <a:ext cx="463336" cy="457240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7BF2AEC9-822F-4DBE-96DC-E72C40C275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5189" y="3071001"/>
            <a:ext cx="463336" cy="4572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inimalist Business Slides by Slidesgo">
  <a:themeElements>
    <a:clrScheme name="Simple Light">
      <a:dk1>
        <a:srgbClr val="000000"/>
      </a:dk1>
      <a:lt1>
        <a:srgbClr val="F5F2EE"/>
      </a:lt1>
      <a:dk2>
        <a:srgbClr val="000000"/>
      </a:dk2>
      <a:lt2>
        <a:srgbClr val="EEEEEE"/>
      </a:lt2>
      <a:accent1>
        <a:srgbClr val="3F3533"/>
      </a:accent1>
      <a:accent2>
        <a:srgbClr val="3F3533"/>
      </a:accent2>
      <a:accent3>
        <a:srgbClr val="3F3533"/>
      </a:accent3>
      <a:accent4>
        <a:srgbClr val="3F3533"/>
      </a:accent4>
      <a:accent5>
        <a:srgbClr val="3F3533"/>
      </a:accent5>
      <a:accent6>
        <a:srgbClr val="3F3533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536</Words>
  <Application>Microsoft Office PowerPoint</Application>
  <PresentationFormat>On-screen Show (16:9)</PresentationFormat>
  <Paragraphs>66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Lato</vt:lpstr>
      <vt:lpstr>Merriweather Light</vt:lpstr>
      <vt:lpstr>Montserrat</vt:lpstr>
      <vt:lpstr>Times New Roman</vt:lpstr>
      <vt:lpstr>Vidaloka</vt:lpstr>
      <vt:lpstr>Minimalist Business Slides by Slidesgo</vt:lpstr>
      <vt:lpstr>Kako zaštititi starije osobe od zlouporaba ugovora o doživotnom i dosmrtnom uzdržavanju? Iskustva iz prakse</vt:lpstr>
      <vt:lpstr>O IPC-u</vt:lpstr>
      <vt:lpstr>Korisnici IPC-a                       </vt:lpstr>
      <vt:lpstr>Iskustva iz prakse</vt:lpstr>
      <vt:lpstr>Najčešći problemi</vt:lpstr>
      <vt:lpstr>Mreža podrške i suradnje za žrtve i svjedoke kaznenih djela i prekršajnih djela obiteljskog nasilja </vt:lpstr>
      <vt:lpstr>PowerPoint Presentation</vt:lpstr>
      <vt:lpstr>Što možemo učiniti?</vt:lpstr>
      <vt:lpstr>          Hvala!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Kako zaštititi starije osobe od zlouporaba ugovora o doživotnom i dosmrtnom uzdržavanju?</dc:title>
  <dc:creator>admin</dc:creator>
  <cp:lastModifiedBy>Ana Tretinjak</cp:lastModifiedBy>
  <cp:revision>53</cp:revision>
  <cp:lastPrinted>2022-10-11T10:55:35Z</cp:lastPrinted>
  <dcterms:modified xsi:type="dcterms:W3CDTF">2022-10-17T08:35:03Z</dcterms:modified>
</cp:coreProperties>
</file>